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596" r:id="rId2"/>
    <p:sldId id="694" r:id="rId3"/>
    <p:sldId id="666" r:id="rId4"/>
    <p:sldId id="668" r:id="rId5"/>
    <p:sldId id="667" r:id="rId6"/>
    <p:sldId id="669" r:id="rId7"/>
    <p:sldId id="598" r:id="rId8"/>
    <p:sldId id="671" r:id="rId9"/>
    <p:sldId id="673" r:id="rId10"/>
    <p:sldId id="674" r:id="rId11"/>
    <p:sldId id="675" r:id="rId12"/>
    <p:sldId id="676" r:id="rId13"/>
    <p:sldId id="602" r:id="rId14"/>
    <p:sldId id="603" r:id="rId15"/>
    <p:sldId id="677" r:id="rId16"/>
    <p:sldId id="678" r:id="rId17"/>
    <p:sldId id="688" r:id="rId18"/>
    <p:sldId id="679" r:id="rId19"/>
    <p:sldId id="689" r:id="rId20"/>
    <p:sldId id="690" r:id="rId21"/>
    <p:sldId id="687" r:id="rId22"/>
    <p:sldId id="685" r:id="rId23"/>
    <p:sldId id="681" r:id="rId24"/>
    <p:sldId id="628" r:id="rId25"/>
    <p:sldId id="629" r:id="rId26"/>
    <p:sldId id="634" r:id="rId27"/>
    <p:sldId id="635" r:id="rId28"/>
    <p:sldId id="636" r:id="rId29"/>
    <p:sldId id="637" r:id="rId30"/>
    <p:sldId id="638" r:id="rId31"/>
    <p:sldId id="639" r:id="rId32"/>
    <p:sldId id="630" r:id="rId33"/>
    <p:sldId id="631" r:id="rId34"/>
    <p:sldId id="686" r:id="rId35"/>
    <p:sldId id="683" r:id="rId36"/>
    <p:sldId id="684" r:id="rId37"/>
    <p:sldId id="653" r:id="rId38"/>
    <p:sldId id="659" r:id="rId39"/>
    <p:sldId id="661" r:id="rId40"/>
    <p:sldId id="645" r:id="rId41"/>
    <p:sldId id="646" r:id="rId42"/>
    <p:sldId id="647" r:id="rId43"/>
    <p:sldId id="662" r:id="rId44"/>
    <p:sldId id="693" r:id="rId45"/>
    <p:sldId id="692" r:id="rId46"/>
  </p:sldIdLst>
  <p:sldSz cx="9906000" cy="6858000" type="A4"/>
  <p:notesSz cx="6797675" cy="9926638"/>
  <p:defaultTextStyle>
    <a:defPPr>
      <a:defRPr lang="es-ES"/>
    </a:defPPr>
    <a:lvl1pPr algn="l" rtl="0" fontAlgn="base">
      <a:spcBef>
        <a:spcPct val="0"/>
      </a:spcBef>
      <a:spcAft>
        <a:spcPct val="0"/>
      </a:spcAft>
      <a:defRPr sz="6000" kern="1200">
        <a:solidFill>
          <a:schemeClr val="bg2"/>
        </a:solidFill>
        <a:effectLst>
          <a:outerShdw blurRad="38100" dist="38100" dir="2700000" algn="tl">
            <a:srgbClr val="000000">
              <a:alpha val="43137"/>
            </a:srgbClr>
          </a:outerShdw>
        </a:effectLst>
        <a:latin typeface="Arial" charset="0"/>
        <a:ea typeface="+mn-ea"/>
        <a:cs typeface="+mn-cs"/>
      </a:defRPr>
    </a:lvl1pPr>
    <a:lvl2pPr marL="457200" algn="l" rtl="0" fontAlgn="base">
      <a:spcBef>
        <a:spcPct val="0"/>
      </a:spcBef>
      <a:spcAft>
        <a:spcPct val="0"/>
      </a:spcAft>
      <a:defRPr sz="6000" kern="1200">
        <a:solidFill>
          <a:schemeClr val="bg2"/>
        </a:solidFill>
        <a:effectLst>
          <a:outerShdw blurRad="38100" dist="38100" dir="2700000" algn="tl">
            <a:srgbClr val="000000">
              <a:alpha val="43137"/>
            </a:srgbClr>
          </a:outerShdw>
        </a:effectLst>
        <a:latin typeface="Arial" charset="0"/>
        <a:ea typeface="+mn-ea"/>
        <a:cs typeface="+mn-cs"/>
      </a:defRPr>
    </a:lvl2pPr>
    <a:lvl3pPr marL="914400" algn="l" rtl="0" fontAlgn="base">
      <a:spcBef>
        <a:spcPct val="0"/>
      </a:spcBef>
      <a:spcAft>
        <a:spcPct val="0"/>
      </a:spcAft>
      <a:defRPr sz="6000" kern="1200">
        <a:solidFill>
          <a:schemeClr val="bg2"/>
        </a:solidFill>
        <a:effectLst>
          <a:outerShdw blurRad="38100" dist="38100" dir="2700000" algn="tl">
            <a:srgbClr val="000000">
              <a:alpha val="43137"/>
            </a:srgbClr>
          </a:outerShdw>
        </a:effectLst>
        <a:latin typeface="Arial" charset="0"/>
        <a:ea typeface="+mn-ea"/>
        <a:cs typeface="+mn-cs"/>
      </a:defRPr>
    </a:lvl3pPr>
    <a:lvl4pPr marL="1371600" algn="l" rtl="0" fontAlgn="base">
      <a:spcBef>
        <a:spcPct val="0"/>
      </a:spcBef>
      <a:spcAft>
        <a:spcPct val="0"/>
      </a:spcAft>
      <a:defRPr sz="6000" kern="1200">
        <a:solidFill>
          <a:schemeClr val="bg2"/>
        </a:solidFill>
        <a:effectLst>
          <a:outerShdw blurRad="38100" dist="38100" dir="2700000" algn="tl">
            <a:srgbClr val="000000">
              <a:alpha val="43137"/>
            </a:srgbClr>
          </a:outerShdw>
        </a:effectLst>
        <a:latin typeface="Arial" charset="0"/>
        <a:ea typeface="+mn-ea"/>
        <a:cs typeface="+mn-cs"/>
      </a:defRPr>
    </a:lvl4pPr>
    <a:lvl5pPr marL="1828800" algn="l" rtl="0" fontAlgn="base">
      <a:spcBef>
        <a:spcPct val="0"/>
      </a:spcBef>
      <a:spcAft>
        <a:spcPct val="0"/>
      </a:spcAft>
      <a:defRPr sz="6000" kern="1200">
        <a:solidFill>
          <a:schemeClr val="bg2"/>
        </a:solidFill>
        <a:effectLst>
          <a:outerShdw blurRad="38100" dist="38100" dir="2700000" algn="tl">
            <a:srgbClr val="000000">
              <a:alpha val="43137"/>
            </a:srgbClr>
          </a:outerShdw>
        </a:effectLst>
        <a:latin typeface="Arial" charset="0"/>
        <a:ea typeface="+mn-ea"/>
        <a:cs typeface="+mn-cs"/>
      </a:defRPr>
    </a:lvl5pPr>
    <a:lvl6pPr marL="2286000" algn="l" defTabSz="914400" rtl="0" eaLnBrk="1" latinLnBrk="0" hangingPunct="1">
      <a:defRPr sz="6000" kern="1200">
        <a:solidFill>
          <a:schemeClr val="bg2"/>
        </a:solidFill>
        <a:effectLst>
          <a:outerShdw blurRad="38100" dist="38100" dir="2700000" algn="tl">
            <a:srgbClr val="000000">
              <a:alpha val="43137"/>
            </a:srgbClr>
          </a:outerShdw>
        </a:effectLst>
        <a:latin typeface="Arial" charset="0"/>
        <a:ea typeface="+mn-ea"/>
        <a:cs typeface="+mn-cs"/>
      </a:defRPr>
    </a:lvl6pPr>
    <a:lvl7pPr marL="2743200" algn="l" defTabSz="914400" rtl="0" eaLnBrk="1" latinLnBrk="0" hangingPunct="1">
      <a:defRPr sz="6000" kern="1200">
        <a:solidFill>
          <a:schemeClr val="bg2"/>
        </a:solidFill>
        <a:effectLst>
          <a:outerShdw blurRad="38100" dist="38100" dir="2700000" algn="tl">
            <a:srgbClr val="000000">
              <a:alpha val="43137"/>
            </a:srgbClr>
          </a:outerShdw>
        </a:effectLst>
        <a:latin typeface="Arial" charset="0"/>
        <a:ea typeface="+mn-ea"/>
        <a:cs typeface="+mn-cs"/>
      </a:defRPr>
    </a:lvl7pPr>
    <a:lvl8pPr marL="3200400" algn="l" defTabSz="914400" rtl="0" eaLnBrk="1" latinLnBrk="0" hangingPunct="1">
      <a:defRPr sz="6000" kern="1200">
        <a:solidFill>
          <a:schemeClr val="bg2"/>
        </a:solidFill>
        <a:effectLst>
          <a:outerShdw blurRad="38100" dist="38100" dir="2700000" algn="tl">
            <a:srgbClr val="000000">
              <a:alpha val="43137"/>
            </a:srgbClr>
          </a:outerShdw>
        </a:effectLst>
        <a:latin typeface="Arial" charset="0"/>
        <a:ea typeface="+mn-ea"/>
        <a:cs typeface="+mn-cs"/>
      </a:defRPr>
    </a:lvl8pPr>
    <a:lvl9pPr marL="3657600" algn="l" defTabSz="914400" rtl="0" eaLnBrk="1" latinLnBrk="0" hangingPunct="1">
      <a:defRPr sz="6000" kern="1200">
        <a:solidFill>
          <a:schemeClr val="bg2"/>
        </a:solidFill>
        <a:effectLst>
          <a:outerShdw blurRad="38100" dist="38100" dir="2700000" algn="tl">
            <a:srgbClr val="000000">
              <a:alpha val="43137"/>
            </a:srgbClr>
          </a:outerShdw>
        </a:effectLst>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62">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99"/>
    <a:srgbClr val="81ABD5"/>
    <a:srgbClr val="8995B1"/>
    <a:srgbClr val="DCE0E8"/>
    <a:srgbClr val="D3E1C1"/>
    <a:srgbClr val="A0BE7C"/>
    <a:srgbClr val="FFCC66"/>
    <a:srgbClr val="993300"/>
    <a:srgbClr val="CC66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53" autoAdjust="0"/>
    <p:restoredTop sz="96158" autoAdjust="0"/>
  </p:normalViewPr>
  <p:slideViewPr>
    <p:cSldViewPr snapToGrid="0" snapToObjects="1">
      <p:cViewPr varScale="1">
        <p:scale>
          <a:sx n="109" d="100"/>
          <a:sy n="109" d="100"/>
        </p:scale>
        <p:origin x="1908" y="114"/>
      </p:cViewPr>
      <p:guideLst>
        <p:guide orient="horz" pos="2160"/>
        <p:guide pos="56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0" d="100"/>
          <a:sy n="80" d="100"/>
        </p:scale>
        <p:origin x="-3996" y="-84"/>
      </p:cViewPr>
      <p:guideLst>
        <p:guide orient="horz" pos="3127"/>
        <p:guide pos="214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5E2869-B68D-4EA6-B893-6DE237407458}" type="doc">
      <dgm:prSet loTypeId="urn:microsoft.com/office/officeart/2005/8/layout/hProcess9" loCatId="process" qsTypeId="urn:microsoft.com/office/officeart/2005/8/quickstyle/simple1" qsCatId="simple" csTypeId="urn:microsoft.com/office/officeart/2005/8/colors/accent1_2" csCatId="accent1" phldr="1"/>
      <dgm:spPr/>
    </dgm:pt>
    <dgm:pt modelId="{82E99DDA-4B6A-4372-84B2-5A9CE11A125A}">
      <dgm:prSet phldrT="[Texto]" custT="1"/>
      <dgm:spPr>
        <a:solidFill>
          <a:schemeClr val="bg1"/>
        </a:solidFill>
        <a:ln>
          <a:solidFill>
            <a:schemeClr val="tx1"/>
          </a:solidFill>
        </a:ln>
      </dgm:spPr>
      <dgm:t>
        <a:bodyPr/>
        <a:lstStyle/>
        <a:p>
          <a:r>
            <a:rPr lang="es-ES_tradnl" sz="1600" b="1" dirty="0">
              <a:solidFill>
                <a:schemeClr val="tx1"/>
              </a:solidFill>
            </a:rPr>
            <a:t>Investigación</a:t>
          </a:r>
          <a:endParaRPr lang="es-ES" sz="1600" b="1" dirty="0">
            <a:solidFill>
              <a:schemeClr val="tx1"/>
            </a:solidFill>
          </a:endParaRPr>
        </a:p>
      </dgm:t>
    </dgm:pt>
    <dgm:pt modelId="{C4FEEDC6-F908-48FE-B515-A9FAB5241820}" type="parTrans" cxnId="{E0A4D5CF-29DA-4785-98C5-7F6F8E4FA050}">
      <dgm:prSet/>
      <dgm:spPr/>
      <dgm:t>
        <a:bodyPr/>
        <a:lstStyle/>
        <a:p>
          <a:endParaRPr lang="es-ES" sz="1600"/>
        </a:p>
      </dgm:t>
    </dgm:pt>
    <dgm:pt modelId="{B41F4EC1-26CB-4BC1-85D0-7EF8D8488094}" type="sibTrans" cxnId="{E0A4D5CF-29DA-4785-98C5-7F6F8E4FA050}">
      <dgm:prSet/>
      <dgm:spPr/>
      <dgm:t>
        <a:bodyPr/>
        <a:lstStyle/>
        <a:p>
          <a:endParaRPr lang="es-ES" sz="1600"/>
        </a:p>
      </dgm:t>
    </dgm:pt>
    <dgm:pt modelId="{B1D443B8-A412-4970-ACF1-8928698BE1B8}">
      <dgm:prSet phldrT="[Texto]" custT="1"/>
      <dgm:spPr>
        <a:solidFill>
          <a:schemeClr val="bg1"/>
        </a:solidFill>
        <a:ln>
          <a:solidFill>
            <a:schemeClr val="tx1"/>
          </a:solidFill>
        </a:ln>
      </dgm:spPr>
      <dgm:t>
        <a:bodyPr/>
        <a:lstStyle/>
        <a:p>
          <a:r>
            <a:rPr lang="es-ES_tradnl" sz="1600" b="1" dirty="0">
              <a:solidFill>
                <a:schemeClr val="tx1"/>
              </a:solidFill>
            </a:rPr>
            <a:t>Generación conocimiento</a:t>
          </a:r>
          <a:endParaRPr lang="es-ES" sz="1600" b="1" dirty="0">
            <a:solidFill>
              <a:schemeClr val="tx1"/>
            </a:solidFill>
          </a:endParaRPr>
        </a:p>
      </dgm:t>
    </dgm:pt>
    <dgm:pt modelId="{488D7487-61D5-4143-B9AD-8335D7DC148E}" type="parTrans" cxnId="{48692EC4-CA77-42E6-B8AC-131BF556D379}">
      <dgm:prSet/>
      <dgm:spPr/>
      <dgm:t>
        <a:bodyPr/>
        <a:lstStyle/>
        <a:p>
          <a:endParaRPr lang="es-ES" sz="1600"/>
        </a:p>
      </dgm:t>
    </dgm:pt>
    <dgm:pt modelId="{40ED8B63-58B3-489F-A35D-DBC991B65D6C}" type="sibTrans" cxnId="{48692EC4-CA77-42E6-B8AC-131BF556D379}">
      <dgm:prSet/>
      <dgm:spPr/>
      <dgm:t>
        <a:bodyPr/>
        <a:lstStyle/>
        <a:p>
          <a:endParaRPr lang="es-ES" sz="1600"/>
        </a:p>
      </dgm:t>
    </dgm:pt>
    <dgm:pt modelId="{FC3B535B-0341-442B-8E2E-8FFC232C387D}">
      <dgm:prSet phldrT="[Texto]" custT="1"/>
      <dgm:spPr>
        <a:solidFill>
          <a:schemeClr val="bg1"/>
        </a:solidFill>
        <a:ln>
          <a:solidFill>
            <a:schemeClr val="tx1"/>
          </a:solidFill>
        </a:ln>
      </dgm:spPr>
      <dgm:t>
        <a:bodyPr/>
        <a:lstStyle/>
        <a:p>
          <a:r>
            <a:rPr lang="es-ES_tradnl" sz="1600" b="1" dirty="0">
              <a:solidFill>
                <a:schemeClr val="tx1"/>
              </a:solidFill>
            </a:rPr>
            <a:t>Mejora la Salud de la población</a:t>
          </a:r>
          <a:endParaRPr lang="es-ES" sz="1600" b="1" dirty="0">
            <a:solidFill>
              <a:schemeClr val="tx1"/>
            </a:solidFill>
          </a:endParaRPr>
        </a:p>
      </dgm:t>
    </dgm:pt>
    <dgm:pt modelId="{6619CD84-1DA6-4611-8DC3-319016A2CD90}" type="parTrans" cxnId="{6BEA0781-4D3F-4660-A48C-17C445C55D03}">
      <dgm:prSet/>
      <dgm:spPr/>
      <dgm:t>
        <a:bodyPr/>
        <a:lstStyle/>
        <a:p>
          <a:endParaRPr lang="es-ES" sz="1600"/>
        </a:p>
      </dgm:t>
    </dgm:pt>
    <dgm:pt modelId="{083C4A2C-6418-45F4-B506-A6BE98066076}" type="sibTrans" cxnId="{6BEA0781-4D3F-4660-A48C-17C445C55D03}">
      <dgm:prSet/>
      <dgm:spPr/>
      <dgm:t>
        <a:bodyPr/>
        <a:lstStyle/>
        <a:p>
          <a:endParaRPr lang="es-ES" sz="1600"/>
        </a:p>
      </dgm:t>
    </dgm:pt>
    <dgm:pt modelId="{7ACAEA1B-431C-415F-95D7-DD1C0C4EB4DD}">
      <dgm:prSet custT="1"/>
      <dgm:spPr>
        <a:solidFill>
          <a:schemeClr val="bg1"/>
        </a:solidFill>
        <a:ln>
          <a:solidFill>
            <a:schemeClr val="tx1"/>
          </a:solidFill>
        </a:ln>
      </dgm:spPr>
      <dgm:t>
        <a:bodyPr/>
        <a:lstStyle/>
        <a:p>
          <a:r>
            <a:rPr lang="es-ES_tradnl" sz="1600" b="1" dirty="0">
              <a:solidFill>
                <a:schemeClr val="tx1"/>
              </a:solidFill>
            </a:rPr>
            <a:t>Ayuda toma de decisiones</a:t>
          </a:r>
          <a:endParaRPr lang="es-ES" sz="1600" b="1" dirty="0">
            <a:solidFill>
              <a:schemeClr val="tx1"/>
            </a:solidFill>
          </a:endParaRPr>
        </a:p>
      </dgm:t>
    </dgm:pt>
    <dgm:pt modelId="{24B39A38-D2E8-4396-85A7-AD74C1542A4C}" type="parTrans" cxnId="{E69C2CE7-A4E9-4C97-94DB-78A15B60ACD3}">
      <dgm:prSet/>
      <dgm:spPr/>
      <dgm:t>
        <a:bodyPr/>
        <a:lstStyle/>
        <a:p>
          <a:endParaRPr lang="es-ES" sz="1600"/>
        </a:p>
      </dgm:t>
    </dgm:pt>
    <dgm:pt modelId="{6A324F8D-1618-459A-AD96-61A57C9E44AE}" type="sibTrans" cxnId="{E69C2CE7-A4E9-4C97-94DB-78A15B60ACD3}">
      <dgm:prSet/>
      <dgm:spPr/>
      <dgm:t>
        <a:bodyPr/>
        <a:lstStyle/>
        <a:p>
          <a:endParaRPr lang="es-ES" sz="1600"/>
        </a:p>
      </dgm:t>
    </dgm:pt>
    <dgm:pt modelId="{7C6B7719-D7EA-457A-B620-1EE10F211EED}">
      <dgm:prSet custT="1"/>
      <dgm:spPr>
        <a:solidFill>
          <a:schemeClr val="bg1"/>
        </a:solidFill>
        <a:ln>
          <a:solidFill>
            <a:schemeClr val="tx1"/>
          </a:solidFill>
        </a:ln>
      </dgm:spPr>
      <dgm:t>
        <a:bodyPr/>
        <a:lstStyle/>
        <a:p>
          <a:r>
            <a:rPr lang="es-ES_tradnl" sz="1600" b="1" dirty="0">
              <a:solidFill>
                <a:schemeClr val="tx1"/>
              </a:solidFill>
            </a:rPr>
            <a:t>Mejora Práctica Clínica</a:t>
          </a:r>
          <a:endParaRPr lang="es-ES" sz="1600" b="1" dirty="0">
            <a:solidFill>
              <a:schemeClr val="tx1"/>
            </a:solidFill>
          </a:endParaRPr>
        </a:p>
      </dgm:t>
    </dgm:pt>
    <dgm:pt modelId="{20DAE5BA-BB1B-45CD-B80B-0C5474A917DB}" type="parTrans" cxnId="{3540196C-700E-40FF-B013-6C5B53300214}">
      <dgm:prSet/>
      <dgm:spPr/>
      <dgm:t>
        <a:bodyPr/>
        <a:lstStyle/>
        <a:p>
          <a:endParaRPr lang="es-ES" sz="1600"/>
        </a:p>
      </dgm:t>
    </dgm:pt>
    <dgm:pt modelId="{91D69D8C-77A0-4B15-BEF3-D70F671E6DD5}" type="sibTrans" cxnId="{3540196C-700E-40FF-B013-6C5B53300214}">
      <dgm:prSet/>
      <dgm:spPr/>
      <dgm:t>
        <a:bodyPr/>
        <a:lstStyle/>
        <a:p>
          <a:endParaRPr lang="es-ES" sz="1600"/>
        </a:p>
      </dgm:t>
    </dgm:pt>
    <dgm:pt modelId="{5A847D43-802F-4760-A9D5-909F34D88C41}" type="pres">
      <dgm:prSet presAssocID="{9D5E2869-B68D-4EA6-B893-6DE237407458}" presName="CompostProcess" presStyleCnt="0">
        <dgm:presLayoutVars>
          <dgm:dir/>
          <dgm:resizeHandles val="exact"/>
        </dgm:presLayoutVars>
      </dgm:prSet>
      <dgm:spPr/>
    </dgm:pt>
    <dgm:pt modelId="{1E2E1D72-750F-4A41-B0C8-8DB5A259C869}" type="pres">
      <dgm:prSet presAssocID="{9D5E2869-B68D-4EA6-B893-6DE237407458}" presName="arrow" presStyleLbl="bgShp" presStyleIdx="0" presStyleCnt="1"/>
      <dgm:spPr/>
    </dgm:pt>
    <dgm:pt modelId="{C94DA945-456D-475F-A8D9-FB609CD8FAA1}" type="pres">
      <dgm:prSet presAssocID="{9D5E2869-B68D-4EA6-B893-6DE237407458}" presName="linearProcess" presStyleCnt="0"/>
      <dgm:spPr/>
    </dgm:pt>
    <dgm:pt modelId="{38AC4CB2-A40D-472F-AD06-33AA6D8AD265}" type="pres">
      <dgm:prSet presAssocID="{82E99DDA-4B6A-4372-84B2-5A9CE11A125A}" presName="textNode" presStyleLbl="node1" presStyleIdx="0" presStyleCnt="5">
        <dgm:presLayoutVars>
          <dgm:bulletEnabled val="1"/>
        </dgm:presLayoutVars>
      </dgm:prSet>
      <dgm:spPr/>
    </dgm:pt>
    <dgm:pt modelId="{80720365-107E-44BE-A7C1-2BD2314B93CF}" type="pres">
      <dgm:prSet presAssocID="{B41F4EC1-26CB-4BC1-85D0-7EF8D8488094}" presName="sibTrans" presStyleCnt="0"/>
      <dgm:spPr/>
    </dgm:pt>
    <dgm:pt modelId="{BFBC311F-BED2-4F14-8697-AABC528CAF2C}" type="pres">
      <dgm:prSet presAssocID="{B1D443B8-A412-4970-ACF1-8928698BE1B8}" presName="textNode" presStyleLbl="node1" presStyleIdx="1" presStyleCnt="5">
        <dgm:presLayoutVars>
          <dgm:bulletEnabled val="1"/>
        </dgm:presLayoutVars>
      </dgm:prSet>
      <dgm:spPr/>
    </dgm:pt>
    <dgm:pt modelId="{15051C63-49E7-47A5-93DB-8A0024B38DF7}" type="pres">
      <dgm:prSet presAssocID="{40ED8B63-58B3-489F-A35D-DBC991B65D6C}" presName="sibTrans" presStyleCnt="0"/>
      <dgm:spPr/>
    </dgm:pt>
    <dgm:pt modelId="{07D79CB9-069F-41D2-B126-A6B31E54A323}" type="pres">
      <dgm:prSet presAssocID="{7ACAEA1B-431C-415F-95D7-DD1C0C4EB4DD}" presName="textNode" presStyleLbl="node1" presStyleIdx="2" presStyleCnt="5">
        <dgm:presLayoutVars>
          <dgm:bulletEnabled val="1"/>
        </dgm:presLayoutVars>
      </dgm:prSet>
      <dgm:spPr/>
    </dgm:pt>
    <dgm:pt modelId="{CEAC6302-8074-4E52-9AFB-A2DC64AAD8C6}" type="pres">
      <dgm:prSet presAssocID="{6A324F8D-1618-459A-AD96-61A57C9E44AE}" presName="sibTrans" presStyleCnt="0"/>
      <dgm:spPr/>
    </dgm:pt>
    <dgm:pt modelId="{3808F42C-9469-431D-8582-41230321969C}" type="pres">
      <dgm:prSet presAssocID="{7C6B7719-D7EA-457A-B620-1EE10F211EED}" presName="textNode" presStyleLbl="node1" presStyleIdx="3" presStyleCnt="5" custScaleY="122116">
        <dgm:presLayoutVars>
          <dgm:bulletEnabled val="1"/>
        </dgm:presLayoutVars>
      </dgm:prSet>
      <dgm:spPr/>
    </dgm:pt>
    <dgm:pt modelId="{32CED549-9FAA-445A-BC41-370B403B1145}" type="pres">
      <dgm:prSet presAssocID="{91D69D8C-77A0-4B15-BEF3-D70F671E6DD5}" presName="sibTrans" presStyleCnt="0"/>
      <dgm:spPr/>
    </dgm:pt>
    <dgm:pt modelId="{60B05B0B-A0A4-4A3D-94FA-636C1FA16BAE}" type="pres">
      <dgm:prSet presAssocID="{FC3B535B-0341-442B-8E2E-8FFC232C387D}" presName="textNode" presStyleLbl="node1" presStyleIdx="4" presStyleCnt="5" custScaleY="122116">
        <dgm:presLayoutVars>
          <dgm:bulletEnabled val="1"/>
        </dgm:presLayoutVars>
      </dgm:prSet>
      <dgm:spPr/>
    </dgm:pt>
  </dgm:ptLst>
  <dgm:cxnLst>
    <dgm:cxn modelId="{4D993003-0052-45DD-A727-BDEE62F7304E}" type="presOf" srcId="{9D5E2869-B68D-4EA6-B893-6DE237407458}" destId="{5A847D43-802F-4760-A9D5-909F34D88C41}" srcOrd="0" destOrd="0" presId="urn:microsoft.com/office/officeart/2005/8/layout/hProcess9"/>
    <dgm:cxn modelId="{D1C5BC0C-1DAD-4210-A79A-A424AD127BF0}" type="presOf" srcId="{7C6B7719-D7EA-457A-B620-1EE10F211EED}" destId="{3808F42C-9469-431D-8582-41230321969C}" srcOrd="0" destOrd="0" presId="urn:microsoft.com/office/officeart/2005/8/layout/hProcess9"/>
    <dgm:cxn modelId="{3540196C-700E-40FF-B013-6C5B53300214}" srcId="{9D5E2869-B68D-4EA6-B893-6DE237407458}" destId="{7C6B7719-D7EA-457A-B620-1EE10F211EED}" srcOrd="3" destOrd="0" parTransId="{20DAE5BA-BB1B-45CD-B80B-0C5474A917DB}" sibTransId="{91D69D8C-77A0-4B15-BEF3-D70F671E6DD5}"/>
    <dgm:cxn modelId="{6BEA0781-4D3F-4660-A48C-17C445C55D03}" srcId="{9D5E2869-B68D-4EA6-B893-6DE237407458}" destId="{FC3B535B-0341-442B-8E2E-8FFC232C387D}" srcOrd="4" destOrd="0" parTransId="{6619CD84-1DA6-4611-8DC3-319016A2CD90}" sibTransId="{083C4A2C-6418-45F4-B506-A6BE98066076}"/>
    <dgm:cxn modelId="{644F83BB-37B2-40AB-942A-013AC7CBC343}" type="presOf" srcId="{82E99DDA-4B6A-4372-84B2-5A9CE11A125A}" destId="{38AC4CB2-A40D-472F-AD06-33AA6D8AD265}" srcOrd="0" destOrd="0" presId="urn:microsoft.com/office/officeart/2005/8/layout/hProcess9"/>
    <dgm:cxn modelId="{48692EC4-CA77-42E6-B8AC-131BF556D379}" srcId="{9D5E2869-B68D-4EA6-B893-6DE237407458}" destId="{B1D443B8-A412-4970-ACF1-8928698BE1B8}" srcOrd="1" destOrd="0" parTransId="{488D7487-61D5-4143-B9AD-8335D7DC148E}" sibTransId="{40ED8B63-58B3-489F-A35D-DBC991B65D6C}"/>
    <dgm:cxn modelId="{E0A4D5CF-29DA-4785-98C5-7F6F8E4FA050}" srcId="{9D5E2869-B68D-4EA6-B893-6DE237407458}" destId="{82E99DDA-4B6A-4372-84B2-5A9CE11A125A}" srcOrd="0" destOrd="0" parTransId="{C4FEEDC6-F908-48FE-B515-A9FAB5241820}" sibTransId="{B41F4EC1-26CB-4BC1-85D0-7EF8D8488094}"/>
    <dgm:cxn modelId="{EF9ADDD4-CD3C-4ADE-AEE3-F0872B8F4E7D}" type="presOf" srcId="{7ACAEA1B-431C-415F-95D7-DD1C0C4EB4DD}" destId="{07D79CB9-069F-41D2-B126-A6B31E54A323}" srcOrd="0" destOrd="0" presId="urn:microsoft.com/office/officeart/2005/8/layout/hProcess9"/>
    <dgm:cxn modelId="{AC4939DC-A58D-445D-86B1-2D992352BF44}" type="presOf" srcId="{B1D443B8-A412-4970-ACF1-8928698BE1B8}" destId="{BFBC311F-BED2-4F14-8697-AABC528CAF2C}" srcOrd="0" destOrd="0" presId="urn:microsoft.com/office/officeart/2005/8/layout/hProcess9"/>
    <dgm:cxn modelId="{E69C2CE7-A4E9-4C97-94DB-78A15B60ACD3}" srcId="{9D5E2869-B68D-4EA6-B893-6DE237407458}" destId="{7ACAEA1B-431C-415F-95D7-DD1C0C4EB4DD}" srcOrd="2" destOrd="0" parTransId="{24B39A38-D2E8-4396-85A7-AD74C1542A4C}" sibTransId="{6A324F8D-1618-459A-AD96-61A57C9E44AE}"/>
    <dgm:cxn modelId="{1ADCD0F9-5BCD-4833-81C8-FFF556F969CD}" type="presOf" srcId="{FC3B535B-0341-442B-8E2E-8FFC232C387D}" destId="{60B05B0B-A0A4-4A3D-94FA-636C1FA16BAE}" srcOrd="0" destOrd="0" presId="urn:microsoft.com/office/officeart/2005/8/layout/hProcess9"/>
    <dgm:cxn modelId="{06986EAC-3823-4C2E-A621-8272D7A7CC39}" type="presParOf" srcId="{5A847D43-802F-4760-A9D5-909F34D88C41}" destId="{1E2E1D72-750F-4A41-B0C8-8DB5A259C869}" srcOrd="0" destOrd="0" presId="urn:microsoft.com/office/officeart/2005/8/layout/hProcess9"/>
    <dgm:cxn modelId="{CC92B0DC-F09D-4DDB-8CC6-E10E99373411}" type="presParOf" srcId="{5A847D43-802F-4760-A9D5-909F34D88C41}" destId="{C94DA945-456D-475F-A8D9-FB609CD8FAA1}" srcOrd="1" destOrd="0" presId="urn:microsoft.com/office/officeart/2005/8/layout/hProcess9"/>
    <dgm:cxn modelId="{A7F1AD2E-2FF7-4951-B7D8-7717D44DB9C2}" type="presParOf" srcId="{C94DA945-456D-475F-A8D9-FB609CD8FAA1}" destId="{38AC4CB2-A40D-472F-AD06-33AA6D8AD265}" srcOrd="0" destOrd="0" presId="urn:microsoft.com/office/officeart/2005/8/layout/hProcess9"/>
    <dgm:cxn modelId="{7B369D95-71A0-4FD0-BA9B-3CD8BC490938}" type="presParOf" srcId="{C94DA945-456D-475F-A8D9-FB609CD8FAA1}" destId="{80720365-107E-44BE-A7C1-2BD2314B93CF}" srcOrd="1" destOrd="0" presId="urn:microsoft.com/office/officeart/2005/8/layout/hProcess9"/>
    <dgm:cxn modelId="{4F5F7BC0-560B-4674-AAAF-16CFAC417382}" type="presParOf" srcId="{C94DA945-456D-475F-A8D9-FB609CD8FAA1}" destId="{BFBC311F-BED2-4F14-8697-AABC528CAF2C}" srcOrd="2" destOrd="0" presId="urn:microsoft.com/office/officeart/2005/8/layout/hProcess9"/>
    <dgm:cxn modelId="{C3AF2692-203B-4812-A92F-EC5F1BF15193}" type="presParOf" srcId="{C94DA945-456D-475F-A8D9-FB609CD8FAA1}" destId="{15051C63-49E7-47A5-93DB-8A0024B38DF7}" srcOrd="3" destOrd="0" presId="urn:microsoft.com/office/officeart/2005/8/layout/hProcess9"/>
    <dgm:cxn modelId="{9D513B82-9700-4805-BB03-10C8CF4767C8}" type="presParOf" srcId="{C94DA945-456D-475F-A8D9-FB609CD8FAA1}" destId="{07D79CB9-069F-41D2-B126-A6B31E54A323}" srcOrd="4" destOrd="0" presId="urn:microsoft.com/office/officeart/2005/8/layout/hProcess9"/>
    <dgm:cxn modelId="{15BEAD2A-72A2-44F5-BF9D-BDCACFA51533}" type="presParOf" srcId="{C94DA945-456D-475F-A8D9-FB609CD8FAA1}" destId="{CEAC6302-8074-4E52-9AFB-A2DC64AAD8C6}" srcOrd="5" destOrd="0" presId="urn:microsoft.com/office/officeart/2005/8/layout/hProcess9"/>
    <dgm:cxn modelId="{9E1C94D7-1B63-40C3-9D40-65ADC943F830}" type="presParOf" srcId="{C94DA945-456D-475F-A8D9-FB609CD8FAA1}" destId="{3808F42C-9469-431D-8582-41230321969C}" srcOrd="6" destOrd="0" presId="urn:microsoft.com/office/officeart/2005/8/layout/hProcess9"/>
    <dgm:cxn modelId="{0D64220D-8725-4563-B4DA-6F64C6C4E6B3}" type="presParOf" srcId="{C94DA945-456D-475F-A8D9-FB609CD8FAA1}" destId="{32CED549-9FAA-445A-BC41-370B403B1145}" srcOrd="7" destOrd="0" presId="urn:microsoft.com/office/officeart/2005/8/layout/hProcess9"/>
    <dgm:cxn modelId="{A82974F0-5346-452D-8799-C3E355392BF5}" type="presParOf" srcId="{C94DA945-456D-475F-A8D9-FB609CD8FAA1}" destId="{60B05B0B-A0A4-4A3D-94FA-636C1FA16BAE}"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E1D72-750F-4A41-B0C8-8DB5A259C869}">
      <dsp:nvSpPr>
        <dsp:cNvPr id="0" name=""/>
        <dsp:cNvSpPr/>
      </dsp:nvSpPr>
      <dsp:spPr>
        <a:xfrm>
          <a:off x="635555" y="0"/>
          <a:ext cx="7202963" cy="137583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AC4CB2-A40D-472F-AD06-33AA6D8AD265}">
      <dsp:nvSpPr>
        <dsp:cNvPr id="0" name=""/>
        <dsp:cNvSpPr/>
      </dsp:nvSpPr>
      <dsp:spPr>
        <a:xfrm>
          <a:off x="5017" y="412749"/>
          <a:ext cx="1516043" cy="550332"/>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_tradnl" sz="1600" b="1" kern="1200" dirty="0">
              <a:solidFill>
                <a:schemeClr val="tx1"/>
              </a:solidFill>
            </a:rPr>
            <a:t>Investigación</a:t>
          </a:r>
          <a:endParaRPr lang="es-ES" sz="1600" b="1" kern="1200" dirty="0">
            <a:solidFill>
              <a:schemeClr val="tx1"/>
            </a:solidFill>
          </a:endParaRPr>
        </a:p>
      </dsp:txBody>
      <dsp:txXfrm>
        <a:off x="31882" y="439614"/>
        <a:ext cx="1462313" cy="496602"/>
      </dsp:txXfrm>
    </dsp:sp>
    <dsp:sp modelId="{BFBC311F-BED2-4F14-8697-AABC528CAF2C}">
      <dsp:nvSpPr>
        <dsp:cNvPr id="0" name=""/>
        <dsp:cNvSpPr/>
      </dsp:nvSpPr>
      <dsp:spPr>
        <a:xfrm>
          <a:off x="1742016" y="412749"/>
          <a:ext cx="1516043" cy="550332"/>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_tradnl" sz="1600" b="1" kern="1200" dirty="0">
              <a:solidFill>
                <a:schemeClr val="tx1"/>
              </a:solidFill>
            </a:rPr>
            <a:t>Generación conocimiento</a:t>
          </a:r>
          <a:endParaRPr lang="es-ES" sz="1600" b="1" kern="1200" dirty="0">
            <a:solidFill>
              <a:schemeClr val="tx1"/>
            </a:solidFill>
          </a:endParaRPr>
        </a:p>
      </dsp:txBody>
      <dsp:txXfrm>
        <a:off x="1768881" y="439614"/>
        <a:ext cx="1462313" cy="496602"/>
      </dsp:txXfrm>
    </dsp:sp>
    <dsp:sp modelId="{07D79CB9-069F-41D2-B126-A6B31E54A323}">
      <dsp:nvSpPr>
        <dsp:cNvPr id="0" name=""/>
        <dsp:cNvSpPr/>
      </dsp:nvSpPr>
      <dsp:spPr>
        <a:xfrm>
          <a:off x="3479015" y="412749"/>
          <a:ext cx="1516043" cy="550332"/>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_tradnl" sz="1600" b="1" kern="1200" dirty="0">
              <a:solidFill>
                <a:schemeClr val="tx1"/>
              </a:solidFill>
            </a:rPr>
            <a:t>Ayuda toma de decisiones</a:t>
          </a:r>
          <a:endParaRPr lang="es-ES" sz="1600" b="1" kern="1200" dirty="0">
            <a:solidFill>
              <a:schemeClr val="tx1"/>
            </a:solidFill>
          </a:endParaRPr>
        </a:p>
      </dsp:txBody>
      <dsp:txXfrm>
        <a:off x="3505880" y="439614"/>
        <a:ext cx="1462313" cy="496602"/>
      </dsp:txXfrm>
    </dsp:sp>
    <dsp:sp modelId="{3808F42C-9469-431D-8582-41230321969C}">
      <dsp:nvSpPr>
        <dsp:cNvPr id="0" name=""/>
        <dsp:cNvSpPr/>
      </dsp:nvSpPr>
      <dsp:spPr>
        <a:xfrm>
          <a:off x="5216014" y="351893"/>
          <a:ext cx="1516043" cy="672044"/>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_tradnl" sz="1600" b="1" kern="1200" dirty="0">
              <a:solidFill>
                <a:schemeClr val="tx1"/>
              </a:solidFill>
            </a:rPr>
            <a:t>Mejora Práctica Clínica</a:t>
          </a:r>
          <a:endParaRPr lang="es-ES" sz="1600" b="1" kern="1200" dirty="0">
            <a:solidFill>
              <a:schemeClr val="tx1"/>
            </a:solidFill>
          </a:endParaRPr>
        </a:p>
      </dsp:txBody>
      <dsp:txXfrm>
        <a:off x="5248820" y="384699"/>
        <a:ext cx="1450431" cy="606432"/>
      </dsp:txXfrm>
    </dsp:sp>
    <dsp:sp modelId="{60B05B0B-A0A4-4A3D-94FA-636C1FA16BAE}">
      <dsp:nvSpPr>
        <dsp:cNvPr id="0" name=""/>
        <dsp:cNvSpPr/>
      </dsp:nvSpPr>
      <dsp:spPr>
        <a:xfrm>
          <a:off x="6953013" y="351893"/>
          <a:ext cx="1516043" cy="672044"/>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_tradnl" sz="1600" b="1" kern="1200" dirty="0">
              <a:solidFill>
                <a:schemeClr val="tx1"/>
              </a:solidFill>
            </a:rPr>
            <a:t>Mejora la Salud de la población</a:t>
          </a:r>
          <a:endParaRPr lang="es-ES" sz="1600" b="1" kern="1200" dirty="0">
            <a:solidFill>
              <a:schemeClr val="tx1"/>
            </a:solidFill>
          </a:endParaRPr>
        </a:p>
      </dsp:txBody>
      <dsp:txXfrm>
        <a:off x="6985819" y="384699"/>
        <a:ext cx="1450431" cy="60643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294481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1" tIns="45699" rIns="91391" bIns="45699" numCol="1" anchor="t" anchorCtr="0" compatLnSpc="1">
            <a:prstTxWarp prst="textNoShape">
              <a:avLst/>
            </a:prstTxWarp>
          </a:bodyPr>
          <a:lstStyle>
            <a:lvl1pPr>
              <a:defRPr sz="1200">
                <a:solidFill>
                  <a:schemeClr val="tx1"/>
                </a:solidFill>
                <a:effectLst/>
                <a:latin typeface="Times New Roman" pitchFamily="18" charset="0"/>
              </a:defRPr>
            </a:lvl1pPr>
          </a:lstStyle>
          <a:p>
            <a:pPr>
              <a:defRPr/>
            </a:pPr>
            <a:endParaRPr lang="es-ES"/>
          </a:p>
        </p:txBody>
      </p:sp>
      <p:sp>
        <p:nvSpPr>
          <p:cNvPr id="64515" name="Rectangle 3"/>
          <p:cNvSpPr>
            <a:spLocks noGrp="1" noChangeArrowheads="1"/>
          </p:cNvSpPr>
          <p:nvPr>
            <p:ph type="dt" sz="quarter" idx="1"/>
          </p:nvPr>
        </p:nvSpPr>
        <p:spPr bwMode="auto">
          <a:xfrm>
            <a:off x="3851275" y="0"/>
            <a:ext cx="294481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1" tIns="45699" rIns="91391" bIns="45699" numCol="1" anchor="t" anchorCtr="0" compatLnSpc="1">
            <a:prstTxWarp prst="textNoShape">
              <a:avLst/>
            </a:prstTxWarp>
          </a:bodyPr>
          <a:lstStyle>
            <a:lvl1pPr algn="r">
              <a:defRPr sz="1200">
                <a:solidFill>
                  <a:schemeClr val="tx1"/>
                </a:solidFill>
                <a:effectLst/>
                <a:latin typeface="Times New Roman" pitchFamily="18" charset="0"/>
              </a:defRPr>
            </a:lvl1pPr>
          </a:lstStyle>
          <a:p>
            <a:pPr>
              <a:defRPr/>
            </a:pPr>
            <a:endParaRPr lang="es-ES"/>
          </a:p>
        </p:txBody>
      </p:sp>
      <p:sp>
        <p:nvSpPr>
          <p:cNvPr id="64516" name="Rectangle 4"/>
          <p:cNvSpPr>
            <a:spLocks noGrp="1" noChangeArrowheads="1"/>
          </p:cNvSpPr>
          <p:nvPr>
            <p:ph type="ftr" sz="quarter" idx="2"/>
          </p:nvPr>
        </p:nvSpPr>
        <p:spPr bwMode="auto">
          <a:xfrm>
            <a:off x="0" y="9428164"/>
            <a:ext cx="294481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1" tIns="45699" rIns="91391" bIns="45699" numCol="1" anchor="b" anchorCtr="0" compatLnSpc="1">
            <a:prstTxWarp prst="textNoShape">
              <a:avLst/>
            </a:prstTxWarp>
          </a:bodyPr>
          <a:lstStyle>
            <a:lvl1pPr>
              <a:defRPr sz="1200">
                <a:solidFill>
                  <a:schemeClr val="tx1"/>
                </a:solidFill>
                <a:effectLst/>
                <a:latin typeface="Times New Roman" pitchFamily="18" charset="0"/>
              </a:defRPr>
            </a:lvl1pPr>
          </a:lstStyle>
          <a:p>
            <a:pPr>
              <a:defRPr/>
            </a:pPr>
            <a:r>
              <a:rPr lang="es-ES"/>
              <a:t>vnxfyhmj</a:t>
            </a:r>
          </a:p>
        </p:txBody>
      </p:sp>
      <p:sp>
        <p:nvSpPr>
          <p:cNvPr id="64517" name="Rectangle 5"/>
          <p:cNvSpPr>
            <a:spLocks noGrp="1" noChangeArrowheads="1"/>
          </p:cNvSpPr>
          <p:nvPr>
            <p:ph type="sldNum" sz="quarter" idx="3"/>
          </p:nvPr>
        </p:nvSpPr>
        <p:spPr bwMode="auto">
          <a:xfrm>
            <a:off x="3851275" y="9428164"/>
            <a:ext cx="294481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1" tIns="45699" rIns="91391" bIns="45699" numCol="1" anchor="b" anchorCtr="0" compatLnSpc="1">
            <a:prstTxWarp prst="textNoShape">
              <a:avLst/>
            </a:prstTxWarp>
          </a:bodyPr>
          <a:lstStyle>
            <a:lvl1pPr algn="r">
              <a:defRPr sz="1200">
                <a:solidFill>
                  <a:schemeClr val="tx1"/>
                </a:solidFill>
                <a:effectLst/>
                <a:latin typeface="Times New Roman" pitchFamily="18" charset="0"/>
              </a:defRPr>
            </a:lvl1pPr>
          </a:lstStyle>
          <a:p>
            <a:pPr>
              <a:defRPr/>
            </a:pPr>
            <a:fld id="{624DCB75-78F0-4F49-852F-DE03E74E3D18}" type="slidenum">
              <a:rPr lang="es-ES"/>
              <a:pPr>
                <a:defRPr/>
              </a:pPr>
              <a:t>‹Nº›</a:t>
            </a:fld>
            <a:endParaRPr lang="es-ES"/>
          </a:p>
        </p:txBody>
      </p:sp>
    </p:spTree>
    <p:extLst>
      <p:ext uri="{BB962C8B-B14F-4D97-AF65-F5344CB8AC3E}">
        <p14:creationId xmlns:p14="http://schemas.microsoft.com/office/powerpoint/2010/main" val="36075259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294481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1" tIns="45699" rIns="91391" bIns="45699" numCol="1" anchor="t" anchorCtr="0" compatLnSpc="1">
            <a:prstTxWarp prst="textNoShape">
              <a:avLst/>
            </a:prstTxWarp>
          </a:bodyPr>
          <a:lstStyle>
            <a:lvl1pPr>
              <a:defRPr sz="1200">
                <a:solidFill>
                  <a:schemeClr val="tx1"/>
                </a:solidFill>
                <a:effectLst/>
                <a:latin typeface="Times New Roman" pitchFamily="18" charset="0"/>
              </a:defRPr>
            </a:lvl1pPr>
          </a:lstStyle>
          <a:p>
            <a:pPr>
              <a:defRPr/>
            </a:pPr>
            <a:endParaRPr lang="es-ES"/>
          </a:p>
        </p:txBody>
      </p:sp>
      <p:sp>
        <p:nvSpPr>
          <p:cNvPr id="66563" name="Rectangle 3"/>
          <p:cNvSpPr>
            <a:spLocks noGrp="1" noChangeArrowheads="1"/>
          </p:cNvSpPr>
          <p:nvPr>
            <p:ph type="dt" idx="1"/>
          </p:nvPr>
        </p:nvSpPr>
        <p:spPr bwMode="auto">
          <a:xfrm>
            <a:off x="3851275" y="0"/>
            <a:ext cx="294481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1" tIns="45699" rIns="91391" bIns="45699" numCol="1" anchor="t" anchorCtr="0" compatLnSpc="1">
            <a:prstTxWarp prst="textNoShape">
              <a:avLst/>
            </a:prstTxWarp>
          </a:bodyPr>
          <a:lstStyle>
            <a:lvl1pPr algn="r">
              <a:defRPr sz="1200">
                <a:solidFill>
                  <a:schemeClr val="tx1"/>
                </a:solidFill>
                <a:effectLst/>
                <a:latin typeface="Times New Roman" pitchFamily="18" charset="0"/>
              </a:defRPr>
            </a:lvl1pPr>
          </a:lstStyle>
          <a:p>
            <a:pPr>
              <a:defRPr/>
            </a:pPr>
            <a:endParaRPr lang="es-ES"/>
          </a:p>
        </p:txBody>
      </p:sp>
      <p:sp>
        <p:nvSpPr>
          <p:cNvPr id="21508" name="Rectangle 4"/>
          <p:cNvSpPr>
            <a:spLocks noGrp="1" noRot="1" noChangeAspect="1" noChangeArrowheads="1" noTextEdit="1"/>
          </p:cNvSpPr>
          <p:nvPr>
            <p:ph type="sldImg" idx="2"/>
          </p:nvPr>
        </p:nvSpPr>
        <p:spPr bwMode="auto">
          <a:xfrm>
            <a:off x="709613" y="744538"/>
            <a:ext cx="5376862"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6565" name="Rectangle 5"/>
          <p:cNvSpPr>
            <a:spLocks noGrp="1" noChangeArrowheads="1"/>
          </p:cNvSpPr>
          <p:nvPr>
            <p:ph type="body" sz="quarter" idx="3"/>
          </p:nvPr>
        </p:nvSpPr>
        <p:spPr bwMode="auto">
          <a:xfrm>
            <a:off x="681038" y="4714876"/>
            <a:ext cx="5435600"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1" tIns="45699" rIns="91391" bIns="45699" numCol="1" anchor="t" anchorCtr="0" compatLnSpc="1">
            <a:prstTxWarp prst="textNoShape">
              <a:avLst/>
            </a:prstTxWarp>
          </a:bodyPr>
          <a:lstStyle/>
          <a:p>
            <a:pPr lvl="0"/>
            <a:r>
              <a:rPr lang="es-ES" noProof="0" dirty="0"/>
              <a:t>Haga clic para modificar el estilo de texto del patrón</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p>
        </p:txBody>
      </p:sp>
      <p:sp>
        <p:nvSpPr>
          <p:cNvPr id="66566" name="Rectangle 6"/>
          <p:cNvSpPr>
            <a:spLocks noGrp="1" noChangeArrowheads="1"/>
          </p:cNvSpPr>
          <p:nvPr>
            <p:ph type="ftr" sz="quarter" idx="4"/>
          </p:nvPr>
        </p:nvSpPr>
        <p:spPr bwMode="auto">
          <a:xfrm>
            <a:off x="0" y="9428164"/>
            <a:ext cx="294481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1" tIns="45699" rIns="91391" bIns="45699" numCol="1" anchor="b" anchorCtr="0" compatLnSpc="1">
            <a:prstTxWarp prst="textNoShape">
              <a:avLst/>
            </a:prstTxWarp>
          </a:bodyPr>
          <a:lstStyle>
            <a:lvl1pPr>
              <a:defRPr sz="1200">
                <a:solidFill>
                  <a:schemeClr val="tx1"/>
                </a:solidFill>
                <a:effectLst/>
                <a:latin typeface="Times New Roman" pitchFamily="18" charset="0"/>
              </a:defRPr>
            </a:lvl1pPr>
          </a:lstStyle>
          <a:p>
            <a:pPr>
              <a:defRPr/>
            </a:pPr>
            <a:endParaRPr lang="es-ES"/>
          </a:p>
        </p:txBody>
      </p:sp>
      <p:sp>
        <p:nvSpPr>
          <p:cNvPr id="66567" name="Rectangle 7"/>
          <p:cNvSpPr>
            <a:spLocks noGrp="1" noChangeArrowheads="1"/>
          </p:cNvSpPr>
          <p:nvPr>
            <p:ph type="sldNum" sz="quarter" idx="5"/>
          </p:nvPr>
        </p:nvSpPr>
        <p:spPr bwMode="auto">
          <a:xfrm>
            <a:off x="3851275" y="9428164"/>
            <a:ext cx="294481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1" tIns="45699" rIns="91391" bIns="45699" numCol="1" anchor="b" anchorCtr="0" compatLnSpc="1">
            <a:prstTxWarp prst="textNoShape">
              <a:avLst/>
            </a:prstTxWarp>
          </a:bodyPr>
          <a:lstStyle>
            <a:lvl1pPr algn="r">
              <a:defRPr sz="1200">
                <a:solidFill>
                  <a:schemeClr val="tx1"/>
                </a:solidFill>
                <a:effectLst/>
                <a:latin typeface="Times New Roman" pitchFamily="18" charset="0"/>
              </a:defRPr>
            </a:lvl1pPr>
          </a:lstStyle>
          <a:p>
            <a:pPr>
              <a:defRPr/>
            </a:pPr>
            <a:fld id="{C774261F-8B93-47E9-AC27-78BF9108657B}" type="slidenum">
              <a:rPr lang="es-ES"/>
              <a:pPr>
                <a:defRPr/>
              </a:pPr>
              <a:t>‹Nº›</a:t>
            </a:fld>
            <a:endParaRPr lang="es-ES"/>
          </a:p>
        </p:txBody>
      </p:sp>
    </p:spTree>
    <p:extLst>
      <p:ext uri="{BB962C8B-B14F-4D97-AF65-F5344CB8AC3E}">
        <p14:creationId xmlns:p14="http://schemas.microsoft.com/office/powerpoint/2010/main" val="37762362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eaLnBrk="0" hangingPunct="0">
              <a:defRPr sz="6000">
                <a:solidFill>
                  <a:schemeClr val="bg2"/>
                </a:solidFill>
                <a:latin typeface="Arial" charset="0"/>
              </a:defRPr>
            </a:lvl1pPr>
            <a:lvl2pPr marL="742889" indent="-285726" eaLnBrk="0" hangingPunct="0">
              <a:defRPr sz="6000">
                <a:solidFill>
                  <a:schemeClr val="bg2"/>
                </a:solidFill>
                <a:latin typeface="Arial" charset="0"/>
              </a:defRPr>
            </a:lvl2pPr>
            <a:lvl3pPr marL="1142907" indent="-228581" eaLnBrk="0" hangingPunct="0">
              <a:defRPr sz="6000">
                <a:solidFill>
                  <a:schemeClr val="bg2"/>
                </a:solidFill>
                <a:latin typeface="Arial" charset="0"/>
              </a:defRPr>
            </a:lvl3pPr>
            <a:lvl4pPr marL="1600070" indent="-228581" eaLnBrk="0" hangingPunct="0">
              <a:defRPr sz="6000">
                <a:solidFill>
                  <a:schemeClr val="bg2"/>
                </a:solidFill>
                <a:latin typeface="Arial" charset="0"/>
              </a:defRPr>
            </a:lvl4pPr>
            <a:lvl5pPr marL="2057232" indent="-228581" eaLnBrk="0" hangingPunct="0">
              <a:defRPr sz="6000">
                <a:solidFill>
                  <a:schemeClr val="bg2"/>
                </a:solidFill>
                <a:latin typeface="Arial" charset="0"/>
              </a:defRPr>
            </a:lvl5pPr>
            <a:lvl6pPr marL="2514395" indent="-228581" eaLnBrk="0" fontAlgn="base" hangingPunct="0">
              <a:spcBef>
                <a:spcPct val="0"/>
              </a:spcBef>
              <a:spcAft>
                <a:spcPct val="0"/>
              </a:spcAft>
              <a:defRPr sz="6000">
                <a:solidFill>
                  <a:schemeClr val="bg2"/>
                </a:solidFill>
                <a:latin typeface="Arial" charset="0"/>
              </a:defRPr>
            </a:lvl6pPr>
            <a:lvl7pPr marL="2971559" indent="-228581" eaLnBrk="0" fontAlgn="base" hangingPunct="0">
              <a:spcBef>
                <a:spcPct val="0"/>
              </a:spcBef>
              <a:spcAft>
                <a:spcPct val="0"/>
              </a:spcAft>
              <a:defRPr sz="6000">
                <a:solidFill>
                  <a:schemeClr val="bg2"/>
                </a:solidFill>
                <a:latin typeface="Arial" charset="0"/>
              </a:defRPr>
            </a:lvl7pPr>
            <a:lvl8pPr marL="3428722" indent="-228581" eaLnBrk="0" fontAlgn="base" hangingPunct="0">
              <a:spcBef>
                <a:spcPct val="0"/>
              </a:spcBef>
              <a:spcAft>
                <a:spcPct val="0"/>
              </a:spcAft>
              <a:defRPr sz="6000">
                <a:solidFill>
                  <a:schemeClr val="bg2"/>
                </a:solidFill>
                <a:latin typeface="Arial" charset="0"/>
              </a:defRPr>
            </a:lvl8pPr>
            <a:lvl9pPr marL="3885884" indent="-228581" eaLnBrk="0" fontAlgn="base" hangingPunct="0">
              <a:spcBef>
                <a:spcPct val="0"/>
              </a:spcBef>
              <a:spcAft>
                <a:spcPct val="0"/>
              </a:spcAft>
              <a:defRPr sz="6000">
                <a:solidFill>
                  <a:schemeClr val="bg2"/>
                </a:solidFill>
                <a:latin typeface="Arial" charset="0"/>
              </a:defRPr>
            </a:lvl9pPr>
          </a:lstStyle>
          <a:p>
            <a:pPr eaLnBrk="1" hangingPunct="1"/>
            <a:fld id="{CD1BC09A-73D9-4E28-A94B-358C816F27F0}" type="slidenum">
              <a:rPr lang="es-ES" sz="1200">
                <a:solidFill>
                  <a:schemeClr val="tx1"/>
                </a:solidFill>
                <a:latin typeface="Times New Roman" pitchFamily="18" charset="0"/>
              </a:rPr>
              <a:pPr eaLnBrk="1" hangingPunct="1"/>
              <a:t>1</a:t>
            </a:fld>
            <a:endParaRPr lang="es-ES" sz="1200">
              <a:solidFill>
                <a:schemeClr val="tx1"/>
              </a:solidFill>
              <a:latin typeface="Times New Roman"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Marcador de imagen de diapositiva 1"/>
          <p:cNvSpPr>
            <a:spLocks noGrp="1" noRot="1" noChangeAspect="1" noTextEdit="1"/>
          </p:cNvSpPr>
          <p:nvPr>
            <p:ph type="sldImg"/>
          </p:nvPr>
        </p:nvSpPr>
        <p:spPr>
          <a:ln/>
        </p:spPr>
      </p:sp>
      <p:sp>
        <p:nvSpPr>
          <p:cNvPr id="26627" name="Marcador de notas 2"/>
          <p:cNvSpPr>
            <a:spLocks noGrp="1"/>
          </p:cNvSpPr>
          <p:nvPr>
            <p:ph type="body" idx="1"/>
          </p:nvPr>
        </p:nvSpPr>
        <p:spPr>
          <a:noFill/>
        </p:spPr>
        <p:txBody>
          <a:bodyPr/>
          <a:lstStyle/>
          <a:p>
            <a:r>
              <a:rPr lang="es-ES" altLang="es-ES"/>
              <a:t>Un percentil 90 indica que la revista se sitúa por encima del 90% de las publicaciones en su campo en términos de citación </a:t>
            </a:r>
          </a:p>
          <a:p>
            <a:endParaRPr lang="es-ES_tradnl" altLang="es-ES"/>
          </a:p>
          <a:p>
            <a:r>
              <a:rPr lang="es-ES" altLang="es-ES"/>
              <a:t>La Citación Normalizada (FWCI y CNCI) son unos indicadores bibliométricos diseñados para medir equitativamente el impacto de las citas de documentos científicos, ajustando por diferencias en el campo de estudio, tipo de documento y año de publicación. (citas observadas/citas esperadas según promedio mundial año/área/tipo de documento). </a:t>
            </a:r>
          </a:p>
        </p:txBody>
      </p:sp>
      <p:sp>
        <p:nvSpPr>
          <p:cNvPr id="26628" name="Marcador de número de diapositiva 3"/>
          <p:cNvSpPr>
            <a:spLocks noGrp="1"/>
          </p:cNvSpPr>
          <p:nvPr>
            <p:ph type="sldNum" sz="quarter" idx="5"/>
          </p:nvPr>
        </p:nvSpPr>
        <p:spPr>
          <a:noFill/>
        </p:spPr>
        <p:txBody>
          <a:bodyPr/>
          <a:lstStyle>
            <a:lvl1pPr>
              <a:defRPr sz="6000">
                <a:solidFill>
                  <a:schemeClr val="bg2"/>
                </a:solidFill>
                <a:latin typeface="Arial" panose="020B0604020202020204" pitchFamily="34" charset="0"/>
              </a:defRPr>
            </a:lvl1pPr>
            <a:lvl2pPr marL="742950" indent="-285750">
              <a:defRPr sz="6000">
                <a:solidFill>
                  <a:schemeClr val="bg2"/>
                </a:solidFill>
                <a:latin typeface="Arial" panose="020B0604020202020204" pitchFamily="34" charset="0"/>
              </a:defRPr>
            </a:lvl2pPr>
            <a:lvl3pPr marL="1143000" indent="-228600">
              <a:defRPr sz="6000">
                <a:solidFill>
                  <a:schemeClr val="bg2"/>
                </a:solidFill>
                <a:latin typeface="Arial" panose="020B0604020202020204" pitchFamily="34" charset="0"/>
              </a:defRPr>
            </a:lvl3pPr>
            <a:lvl4pPr marL="1600200" indent="-228600">
              <a:defRPr sz="6000">
                <a:solidFill>
                  <a:schemeClr val="bg2"/>
                </a:solidFill>
                <a:latin typeface="Arial" panose="020B0604020202020204" pitchFamily="34" charset="0"/>
              </a:defRPr>
            </a:lvl4pPr>
            <a:lvl5pPr marL="2057400" indent="-228600">
              <a:defRPr sz="6000">
                <a:solidFill>
                  <a:schemeClr val="bg2"/>
                </a:solidFill>
                <a:latin typeface="Arial" panose="020B0604020202020204" pitchFamily="34" charset="0"/>
              </a:defRPr>
            </a:lvl5pPr>
            <a:lvl6pPr marL="2514600" indent="-228600" eaLnBrk="0" fontAlgn="base" hangingPunct="0">
              <a:spcBef>
                <a:spcPct val="0"/>
              </a:spcBef>
              <a:spcAft>
                <a:spcPct val="0"/>
              </a:spcAft>
              <a:defRPr sz="6000">
                <a:solidFill>
                  <a:schemeClr val="bg2"/>
                </a:solidFill>
                <a:latin typeface="Arial" panose="020B0604020202020204" pitchFamily="34" charset="0"/>
              </a:defRPr>
            </a:lvl6pPr>
            <a:lvl7pPr marL="2971800" indent="-228600" eaLnBrk="0" fontAlgn="base" hangingPunct="0">
              <a:spcBef>
                <a:spcPct val="0"/>
              </a:spcBef>
              <a:spcAft>
                <a:spcPct val="0"/>
              </a:spcAft>
              <a:defRPr sz="6000">
                <a:solidFill>
                  <a:schemeClr val="bg2"/>
                </a:solidFill>
                <a:latin typeface="Arial" panose="020B0604020202020204" pitchFamily="34" charset="0"/>
              </a:defRPr>
            </a:lvl7pPr>
            <a:lvl8pPr marL="3429000" indent="-228600" eaLnBrk="0" fontAlgn="base" hangingPunct="0">
              <a:spcBef>
                <a:spcPct val="0"/>
              </a:spcBef>
              <a:spcAft>
                <a:spcPct val="0"/>
              </a:spcAft>
              <a:defRPr sz="6000">
                <a:solidFill>
                  <a:schemeClr val="bg2"/>
                </a:solidFill>
                <a:latin typeface="Arial" panose="020B0604020202020204" pitchFamily="34" charset="0"/>
              </a:defRPr>
            </a:lvl8pPr>
            <a:lvl9pPr marL="3886200" indent="-228600" eaLnBrk="0" fontAlgn="base" hangingPunct="0">
              <a:spcBef>
                <a:spcPct val="0"/>
              </a:spcBef>
              <a:spcAft>
                <a:spcPct val="0"/>
              </a:spcAft>
              <a:defRPr sz="6000">
                <a:solidFill>
                  <a:schemeClr val="bg2"/>
                </a:solidFill>
                <a:latin typeface="Arial" panose="020B0604020202020204" pitchFamily="34" charset="0"/>
              </a:defRPr>
            </a:lvl9pPr>
          </a:lstStyle>
          <a:p>
            <a:fld id="{7A6F93A9-BDD6-4C06-A0EA-9298174CD179}" type="slidenum">
              <a:rPr lang="es-ES" altLang="es-ES" sz="1200" smtClean="0">
                <a:solidFill>
                  <a:schemeClr val="tx1"/>
                </a:solidFill>
                <a:latin typeface="Times New Roman" panose="02020603050405020304" pitchFamily="18" charset="0"/>
              </a:rPr>
              <a:pPr/>
              <a:t>28</a:t>
            </a:fld>
            <a:endParaRPr lang="es-E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122136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Marcador de imagen de diapositiva 1"/>
          <p:cNvSpPr>
            <a:spLocks noGrp="1" noRot="1" noChangeAspect="1" noTextEdit="1"/>
          </p:cNvSpPr>
          <p:nvPr>
            <p:ph type="sldImg"/>
          </p:nvPr>
        </p:nvSpPr>
        <p:spPr>
          <a:ln/>
        </p:spPr>
      </p:sp>
      <p:sp>
        <p:nvSpPr>
          <p:cNvPr id="28675" name="Marcador de notas 2"/>
          <p:cNvSpPr>
            <a:spLocks noGrp="1"/>
          </p:cNvSpPr>
          <p:nvPr>
            <p:ph type="body" idx="1"/>
          </p:nvPr>
        </p:nvSpPr>
        <p:spPr>
          <a:noFill/>
        </p:spPr>
        <p:txBody>
          <a:bodyPr/>
          <a:lstStyle/>
          <a:p>
            <a:r>
              <a:rPr lang="es-ES" altLang="es-ES"/>
              <a:t>Un percentil 90 indica que la revista se sitúa por encima del 90% de las publicaciones en su campo en términos de citación </a:t>
            </a:r>
          </a:p>
        </p:txBody>
      </p:sp>
      <p:sp>
        <p:nvSpPr>
          <p:cNvPr id="28676" name="Marcador de número de diapositiva 3"/>
          <p:cNvSpPr>
            <a:spLocks noGrp="1"/>
          </p:cNvSpPr>
          <p:nvPr>
            <p:ph type="sldNum" sz="quarter" idx="5"/>
          </p:nvPr>
        </p:nvSpPr>
        <p:spPr>
          <a:noFill/>
        </p:spPr>
        <p:txBody>
          <a:bodyPr/>
          <a:lstStyle>
            <a:lvl1pPr>
              <a:defRPr sz="6000">
                <a:solidFill>
                  <a:schemeClr val="bg2"/>
                </a:solidFill>
                <a:latin typeface="Arial" panose="020B0604020202020204" pitchFamily="34" charset="0"/>
              </a:defRPr>
            </a:lvl1pPr>
            <a:lvl2pPr marL="742950" indent="-285750">
              <a:defRPr sz="6000">
                <a:solidFill>
                  <a:schemeClr val="bg2"/>
                </a:solidFill>
                <a:latin typeface="Arial" panose="020B0604020202020204" pitchFamily="34" charset="0"/>
              </a:defRPr>
            </a:lvl2pPr>
            <a:lvl3pPr marL="1143000" indent="-228600">
              <a:defRPr sz="6000">
                <a:solidFill>
                  <a:schemeClr val="bg2"/>
                </a:solidFill>
                <a:latin typeface="Arial" panose="020B0604020202020204" pitchFamily="34" charset="0"/>
              </a:defRPr>
            </a:lvl3pPr>
            <a:lvl4pPr marL="1600200" indent="-228600">
              <a:defRPr sz="6000">
                <a:solidFill>
                  <a:schemeClr val="bg2"/>
                </a:solidFill>
                <a:latin typeface="Arial" panose="020B0604020202020204" pitchFamily="34" charset="0"/>
              </a:defRPr>
            </a:lvl4pPr>
            <a:lvl5pPr marL="2057400" indent="-228600">
              <a:defRPr sz="6000">
                <a:solidFill>
                  <a:schemeClr val="bg2"/>
                </a:solidFill>
                <a:latin typeface="Arial" panose="020B0604020202020204" pitchFamily="34" charset="0"/>
              </a:defRPr>
            </a:lvl5pPr>
            <a:lvl6pPr marL="2514600" indent="-228600" eaLnBrk="0" fontAlgn="base" hangingPunct="0">
              <a:spcBef>
                <a:spcPct val="0"/>
              </a:spcBef>
              <a:spcAft>
                <a:spcPct val="0"/>
              </a:spcAft>
              <a:defRPr sz="6000">
                <a:solidFill>
                  <a:schemeClr val="bg2"/>
                </a:solidFill>
                <a:latin typeface="Arial" panose="020B0604020202020204" pitchFamily="34" charset="0"/>
              </a:defRPr>
            </a:lvl6pPr>
            <a:lvl7pPr marL="2971800" indent="-228600" eaLnBrk="0" fontAlgn="base" hangingPunct="0">
              <a:spcBef>
                <a:spcPct val="0"/>
              </a:spcBef>
              <a:spcAft>
                <a:spcPct val="0"/>
              </a:spcAft>
              <a:defRPr sz="6000">
                <a:solidFill>
                  <a:schemeClr val="bg2"/>
                </a:solidFill>
                <a:latin typeface="Arial" panose="020B0604020202020204" pitchFamily="34" charset="0"/>
              </a:defRPr>
            </a:lvl7pPr>
            <a:lvl8pPr marL="3429000" indent="-228600" eaLnBrk="0" fontAlgn="base" hangingPunct="0">
              <a:spcBef>
                <a:spcPct val="0"/>
              </a:spcBef>
              <a:spcAft>
                <a:spcPct val="0"/>
              </a:spcAft>
              <a:defRPr sz="6000">
                <a:solidFill>
                  <a:schemeClr val="bg2"/>
                </a:solidFill>
                <a:latin typeface="Arial" panose="020B0604020202020204" pitchFamily="34" charset="0"/>
              </a:defRPr>
            </a:lvl8pPr>
            <a:lvl9pPr marL="3886200" indent="-228600" eaLnBrk="0" fontAlgn="base" hangingPunct="0">
              <a:spcBef>
                <a:spcPct val="0"/>
              </a:spcBef>
              <a:spcAft>
                <a:spcPct val="0"/>
              </a:spcAft>
              <a:defRPr sz="6000">
                <a:solidFill>
                  <a:schemeClr val="bg2"/>
                </a:solidFill>
                <a:latin typeface="Arial" panose="020B0604020202020204" pitchFamily="34" charset="0"/>
              </a:defRPr>
            </a:lvl9pPr>
          </a:lstStyle>
          <a:p>
            <a:fld id="{541E5730-3C0E-40D0-8D75-464D6437E91A}" type="slidenum">
              <a:rPr lang="es-ES" altLang="es-ES" sz="1200" smtClean="0">
                <a:solidFill>
                  <a:schemeClr val="tx1"/>
                </a:solidFill>
                <a:latin typeface="Times New Roman" panose="02020603050405020304" pitchFamily="18" charset="0"/>
              </a:rPr>
              <a:pPr/>
              <a:t>29</a:t>
            </a:fld>
            <a:endParaRPr lang="es-ES" altLang="es-E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91110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p>
        </p:txBody>
      </p:sp>
      <p:sp>
        <p:nvSpPr>
          <p:cNvPr id="5" name="Rectangle 35"/>
          <p:cNvSpPr>
            <a:spLocks noGrp="1" noChangeArrowheads="1"/>
          </p:cNvSpPr>
          <p:nvPr>
            <p:ph type="ftr" sz="quarter" idx="10"/>
          </p:nvPr>
        </p:nvSpPr>
        <p:spPr>
          <a:xfrm>
            <a:off x="38100" y="6492875"/>
            <a:ext cx="9123363" cy="339725"/>
          </a:xfrm>
          <a:prstGeom prst="rect">
            <a:avLst/>
          </a:prstGeom>
        </p:spPr>
        <p:txBody>
          <a:bodyPr/>
          <a:lstStyle>
            <a:lvl1pPr>
              <a:defRPr lang="es-ES" sz="1100" smtClean="0">
                <a:effectLst/>
                <a:latin typeface="+mn-lt"/>
              </a:defRPr>
            </a:lvl1pPr>
          </a:lstStyle>
          <a:p>
            <a:r>
              <a:rPr lang="es-ES" dirty="0"/>
              <a:t>Evaluación en convocatorias competitivas</a:t>
            </a:r>
          </a:p>
        </p:txBody>
      </p:sp>
    </p:spTree>
    <p:extLst>
      <p:ext uri="{BB962C8B-B14F-4D97-AF65-F5344CB8AC3E}">
        <p14:creationId xmlns:p14="http://schemas.microsoft.com/office/powerpoint/2010/main" val="3883079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5" name="Rectangle 35"/>
          <p:cNvSpPr>
            <a:spLocks noGrp="1" noChangeArrowheads="1"/>
          </p:cNvSpPr>
          <p:nvPr>
            <p:ph type="ftr" sz="quarter" idx="10"/>
          </p:nvPr>
        </p:nvSpPr>
        <p:spPr>
          <a:xfrm>
            <a:off x="38100" y="6492875"/>
            <a:ext cx="9123363" cy="339725"/>
          </a:xfrm>
          <a:prstGeom prst="rect">
            <a:avLst/>
          </a:prstGeom>
        </p:spPr>
        <p:txBody>
          <a:bodyPr/>
          <a:lstStyle>
            <a:lvl1pPr>
              <a:defRPr lang="es-ES" sz="1100" smtClean="0">
                <a:effectLst/>
                <a:latin typeface="+mn-lt"/>
              </a:defRPr>
            </a:lvl1pPr>
          </a:lstStyle>
          <a:p>
            <a:r>
              <a:rPr lang="es-ES" dirty="0"/>
              <a:t>Evaluación en convocatorias competitivas</a:t>
            </a:r>
          </a:p>
        </p:txBody>
      </p:sp>
    </p:spTree>
    <p:extLst>
      <p:ext uri="{BB962C8B-B14F-4D97-AF65-F5344CB8AC3E}">
        <p14:creationId xmlns:p14="http://schemas.microsoft.com/office/powerpoint/2010/main" val="2456108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238250" y="1122363"/>
            <a:ext cx="7429500" cy="2387600"/>
          </a:xfrm>
        </p:spPr>
        <p:txBody>
          <a:bodyPr anchor="b"/>
          <a:lstStyle>
            <a:lvl1pPr algn="ctr">
              <a:defRPr sz="4875"/>
            </a:lvl1pPr>
          </a:lstStyle>
          <a:p>
            <a:r>
              <a:rPr lang="es-ES"/>
              <a:t>Haga clic para modificar el estilo de título del patrón</a:t>
            </a:r>
          </a:p>
        </p:txBody>
      </p:sp>
      <p:sp>
        <p:nvSpPr>
          <p:cNvPr id="3" name="Subtítulo 2"/>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es-ES"/>
              <a:t>Haga clic para editar el estilo de subtítulo del patrón</a:t>
            </a:r>
          </a:p>
        </p:txBody>
      </p:sp>
      <p:sp>
        <p:nvSpPr>
          <p:cNvPr id="4" name="Marcador de fecha 3"/>
          <p:cNvSpPr>
            <a:spLocks noGrp="1"/>
          </p:cNvSpPr>
          <p:nvPr>
            <p:ph type="dt" sz="half" idx="10"/>
          </p:nvPr>
        </p:nvSpPr>
        <p:spPr>
          <a:xfrm>
            <a:off x="0" y="0"/>
            <a:ext cx="0" cy="0"/>
          </a:xfrm>
        </p:spPr>
        <p:txBody>
          <a:bodyPr/>
          <a:lstStyle>
            <a:lvl1pPr>
              <a:defRPr/>
            </a:lvl1pPr>
          </a:lstStyle>
          <a:p>
            <a:pPr>
              <a:defRPr/>
            </a:pPr>
            <a:fld id="{E8B8B16C-E3D5-4223-BA68-F88D797FC33A}" type="datetimeFigureOut">
              <a:rPr lang="es-ES"/>
              <a:pPr>
                <a:defRPr/>
              </a:pPr>
              <a:t>23/04/2024</a:t>
            </a:fld>
            <a:endParaRPr lang="es-ES"/>
          </a:p>
        </p:txBody>
      </p:sp>
      <p:sp>
        <p:nvSpPr>
          <p:cNvPr id="5" name="Marcador de pie de página 4"/>
          <p:cNvSpPr>
            <a:spLocks noGrp="1"/>
          </p:cNvSpPr>
          <p:nvPr>
            <p:ph type="ftr" sz="quarter" idx="11"/>
          </p:nvPr>
        </p:nvSpPr>
        <p:spPr/>
        <p:txBody>
          <a:bodyPr/>
          <a:lstStyle>
            <a:lvl1pPr>
              <a:defRPr/>
            </a:lvl1pPr>
          </a:lstStyle>
          <a:p>
            <a:pPr>
              <a:defRPr/>
            </a:pPr>
            <a:r>
              <a:rPr lang="es-ES" dirty="0"/>
              <a:t>Evaluación en convocatorias competitivas</a:t>
            </a:r>
          </a:p>
          <a:p>
            <a:pPr>
              <a:defRPr/>
            </a:pPr>
            <a:endParaRPr lang="es-ES" dirty="0"/>
          </a:p>
        </p:txBody>
      </p:sp>
      <p:sp>
        <p:nvSpPr>
          <p:cNvPr id="6" name="Marcador de número de diapositiva 5"/>
          <p:cNvSpPr>
            <a:spLocks noGrp="1"/>
          </p:cNvSpPr>
          <p:nvPr>
            <p:ph type="sldNum" sz="quarter" idx="12"/>
          </p:nvPr>
        </p:nvSpPr>
        <p:spPr>
          <a:xfrm>
            <a:off x="0" y="0"/>
            <a:ext cx="0" cy="0"/>
          </a:xfrm>
        </p:spPr>
        <p:txBody>
          <a:bodyPr/>
          <a:lstStyle>
            <a:lvl1pPr>
              <a:defRPr/>
            </a:lvl1pPr>
          </a:lstStyle>
          <a:p>
            <a:pPr>
              <a:defRPr/>
            </a:pPr>
            <a:fld id="{C159C370-0F09-4698-A873-60C572AF0C01}" type="slidenum">
              <a:rPr lang="es-ES"/>
              <a:pPr>
                <a:defRPr/>
              </a:pPr>
              <a:t>‹Nº›</a:t>
            </a:fld>
            <a:endParaRPr lang="es-ES"/>
          </a:p>
        </p:txBody>
      </p:sp>
    </p:spTree>
    <p:extLst>
      <p:ext uri="{BB962C8B-B14F-4D97-AF65-F5344CB8AC3E}">
        <p14:creationId xmlns:p14="http://schemas.microsoft.com/office/powerpoint/2010/main" val="9961650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8" name="Rectangle 34"/>
          <p:cNvSpPr>
            <a:spLocks noGrp="1" noChangeArrowheads="1"/>
          </p:cNvSpPr>
          <p:nvPr>
            <p:ph type="title"/>
          </p:nvPr>
        </p:nvSpPr>
        <p:spPr bwMode="auto">
          <a:xfrm>
            <a:off x="0" y="0"/>
            <a:ext cx="8534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Haga clic para cambiar el estilo de título	</a:t>
            </a:r>
          </a:p>
        </p:txBody>
      </p:sp>
      <p:sp>
        <p:nvSpPr>
          <p:cNvPr id="1054" name="Rectangle 30"/>
          <p:cNvSpPr>
            <a:spLocks noChangeArrowheads="1"/>
          </p:cNvSpPr>
          <p:nvPr/>
        </p:nvSpPr>
        <p:spPr bwMode="auto">
          <a:xfrm>
            <a:off x="-11113" y="-3175"/>
            <a:ext cx="9896476" cy="533400"/>
          </a:xfrm>
          <a:prstGeom prst="rect">
            <a:avLst/>
          </a:prstGeom>
          <a:gradFill rotWithShape="1">
            <a:gsLst>
              <a:gs pos="0">
                <a:srgbClr val="336699">
                  <a:alpha val="67000"/>
                </a:srgbClr>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es-ES" sz="2400" b="1" dirty="0">
                <a:solidFill>
                  <a:schemeClr val="bg1"/>
                </a:solidFill>
                <a:effectLst>
                  <a:outerShdw blurRad="38100" dist="38100" dir="2700000" algn="tl">
                    <a:srgbClr val="000000"/>
                  </a:outerShdw>
                </a:effectLst>
                <a:latin typeface="Trebuchet MS" pitchFamily="34" charset="0"/>
              </a:rPr>
              <a:t>	</a:t>
            </a:r>
          </a:p>
        </p:txBody>
      </p:sp>
      <p:sp>
        <p:nvSpPr>
          <p:cNvPr id="1028" name="Text Box 14"/>
          <p:cNvSpPr txBox="1">
            <a:spLocks noChangeArrowheads="1"/>
          </p:cNvSpPr>
          <p:nvPr/>
        </p:nvSpPr>
        <p:spPr bwMode="auto">
          <a:xfrm>
            <a:off x="901700" y="5661025"/>
            <a:ext cx="491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6000">
                <a:solidFill>
                  <a:schemeClr val="bg2"/>
                </a:solidFill>
                <a:latin typeface="Arial" pitchFamily="34" charset="0"/>
              </a:defRPr>
            </a:lvl1pPr>
            <a:lvl2pPr marL="742950" indent="-285750" eaLnBrk="0" hangingPunct="0">
              <a:defRPr sz="6000">
                <a:solidFill>
                  <a:schemeClr val="bg2"/>
                </a:solidFill>
                <a:latin typeface="Arial" pitchFamily="34" charset="0"/>
              </a:defRPr>
            </a:lvl2pPr>
            <a:lvl3pPr marL="1143000" indent="-228600" eaLnBrk="0" hangingPunct="0">
              <a:defRPr sz="6000">
                <a:solidFill>
                  <a:schemeClr val="bg2"/>
                </a:solidFill>
                <a:latin typeface="Arial" pitchFamily="34" charset="0"/>
              </a:defRPr>
            </a:lvl3pPr>
            <a:lvl4pPr marL="1600200" indent="-228600" eaLnBrk="0" hangingPunct="0">
              <a:defRPr sz="6000">
                <a:solidFill>
                  <a:schemeClr val="bg2"/>
                </a:solidFill>
                <a:latin typeface="Arial" pitchFamily="34" charset="0"/>
              </a:defRPr>
            </a:lvl4pPr>
            <a:lvl5pPr marL="2057400" indent="-228600" eaLnBrk="0" hangingPunct="0">
              <a:defRPr sz="6000">
                <a:solidFill>
                  <a:schemeClr val="bg2"/>
                </a:solidFill>
                <a:latin typeface="Arial" pitchFamily="34" charset="0"/>
              </a:defRPr>
            </a:lvl5pPr>
            <a:lvl6pPr marL="2514600" indent="-228600" eaLnBrk="0" fontAlgn="base" hangingPunct="0">
              <a:spcBef>
                <a:spcPct val="0"/>
              </a:spcBef>
              <a:spcAft>
                <a:spcPct val="0"/>
              </a:spcAft>
              <a:defRPr sz="6000">
                <a:solidFill>
                  <a:schemeClr val="bg2"/>
                </a:solidFill>
                <a:latin typeface="Arial" pitchFamily="34" charset="0"/>
              </a:defRPr>
            </a:lvl6pPr>
            <a:lvl7pPr marL="2971800" indent="-228600" eaLnBrk="0" fontAlgn="base" hangingPunct="0">
              <a:spcBef>
                <a:spcPct val="0"/>
              </a:spcBef>
              <a:spcAft>
                <a:spcPct val="0"/>
              </a:spcAft>
              <a:defRPr sz="6000">
                <a:solidFill>
                  <a:schemeClr val="bg2"/>
                </a:solidFill>
                <a:latin typeface="Arial" pitchFamily="34" charset="0"/>
              </a:defRPr>
            </a:lvl7pPr>
            <a:lvl8pPr marL="3429000" indent="-228600" eaLnBrk="0" fontAlgn="base" hangingPunct="0">
              <a:spcBef>
                <a:spcPct val="0"/>
              </a:spcBef>
              <a:spcAft>
                <a:spcPct val="0"/>
              </a:spcAft>
              <a:defRPr sz="6000">
                <a:solidFill>
                  <a:schemeClr val="bg2"/>
                </a:solidFill>
                <a:latin typeface="Arial" pitchFamily="34" charset="0"/>
              </a:defRPr>
            </a:lvl8pPr>
            <a:lvl9pPr marL="3886200" indent="-228600" eaLnBrk="0" fontAlgn="base" hangingPunct="0">
              <a:spcBef>
                <a:spcPct val="0"/>
              </a:spcBef>
              <a:spcAft>
                <a:spcPct val="0"/>
              </a:spcAft>
              <a:defRPr sz="6000">
                <a:solidFill>
                  <a:schemeClr val="bg2"/>
                </a:solidFill>
                <a:latin typeface="Arial" pitchFamily="34" charset="0"/>
              </a:defRPr>
            </a:lvl9pPr>
          </a:lstStyle>
          <a:p>
            <a:pPr eaLnBrk="1" hangingPunct="1">
              <a:spcBef>
                <a:spcPct val="50000"/>
              </a:spcBef>
              <a:defRPr/>
            </a:pPr>
            <a:endParaRPr lang="en-US" sz="2400">
              <a:solidFill>
                <a:schemeClr val="tx1"/>
              </a:solidFill>
              <a:effectLst/>
              <a:latin typeface="Times New Roman" pitchFamily="18" charset="0"/>
            </a:endParaRPr>
          </a:p>
        </p:txBody>
      </p:sp>
      <p:sp>
        <p:nvSpPr>
          <p:cNvPr id="1029" name="Text Box 15"/>
          <p:cNvSpPr txBox="1">
            <a:spLocks noChangeArrowheads="1"/>
          </p:cNvSpPr>
          <p:nvPr/>
        </p:nvSpPr>
        <p:spPr bwMode="auto">
          <a:xfrm>
            <a:off x="9312275" y="6510338"/>
            <a:ext cx="584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6000">
                <a:solidFill>
                  <a:schemeClr val="bg2"/>
                </a:solidFill>
                <a:latin typeface="Arial" pitchFamily="34" charset="0"/>
              </a:defRPr>
            </a:lvl1pPr>
            <a:lvl2pPr marL="742950" indent="-285750" eaLnBrk="0" hangingPunct="0">
              <a:defRPr sz="6000">
                <a:solidFill>
                  <a:schemeClr val="bg2"/>
                </a:solidFill>
                <a:latin typeface="Arial" pitchFamily="34" charset="0"/>
              </a:defRPr>
            </a:lvl2pPr>
            <a:lvl3pPr marL="1143000" indent="-228600" eaLnBrk="0" hangingPunct="0">
              <a:defRPr sz="6000">
                <a:solidFill>
                  <a:schemeClr val="bg2"/>
                </a:solidFill>
                <a:latin typeface="Arial" pitchFamily="34" charset="0"/>
              </a:defRPr>
            </a:lvl3pPr>
            <a:lvl4pPr marL="1600200" indent="-228600" eaLnBrk="0" hangingPunct="0">
              <a:defRPr sz="6000">
                <a:solidFill>
                  <a:schemeClr val="bg2"/>
                </a:solidFill>
                <a:latin typeface="Arial" pitchFamily="34" charset="0"/>
              </a:defRPr>
            </a:lvl4pPr>
            <a:lvl5pPr marL="2057400" indent="-228600" eaLnBrk="0" hangingPunct="0">
              <a:defRPr sz="6000">
                <a:solidFill>
                  <a:schemeClr val="bg2"/>
                </a:solidFill>
                <a:latin typeface="Arial" pitchFamily="34" charset="0"/>
              </a:defRPr>
            </a:lvl5pPr>
            <a:lvl6pPr marL="2514600" indent="-228600" eaLnBrk="0" fontAlgn="base" hangingPunct="0">
              <a:spcBef>
                <a:spcPct val="0"/>
              </a:spcBef>
              <a:spcAft>
                <a:spcPct val="0"/>
              </a:spcAft>
              <a:defRPr sz="6000">
                <a:solidFill>
                  <a:schemeClr val="bg2"/>
                </a:solidFill>
                <a:latin typeface="Arial" pitchFamily="34" charset="0"/>
              </a:defRPr>
            </a:lvl6pPr>
            <a:lvl7pPr marL="2971800" indent="-228600" eaLnBrk="0" fontAlgn="base" hangingPunct="0">
              <a:spcBef>
                <a:spcPct val="0"/>
              </a:spcBef>
              <a:spcAft>
                <a:spcPct val="0"/>
              </a:spcAft>
              <a:defRPr sz="6000">
                <a:solidFill>
                  <a:schemeClr val="bg2"/>
                </a:solidFill>
                <a:latin typeface="Arial" pitchFamily="34" charset="0"/>
              </a:defRPr>
            </a:lvl7pPr>
            <a:lvl8pPr marL="3429000" indent="-228600" eaLnBrk="0" fontAlgn="base" hangingPunct="0">
              <a:spcBef>
                <a:spcPct val="0"/>
              </a:spcBef>
              <a:spcAft>
                <a:spcPct val="0"/>
              </a:spcAft>
              <a:defRPr sz="6000">
                <a:solidFill>
                  <a:schemeClr val="bg2"/>
                </a:solidFill>
                <a:latin typeface="Arial" pitchFamily="34" charset="0"/>
              </a:defRPr>
            </a:lvl8pPr>
            <a:lvl9pPr marL="3886200" indent="-228600" eaLnBrk="0" fontAlgn="base" hangingPunct="0">
              <a:spcBef>
                <a:spcPct val="0"/>
              </a:spcBef>
              <a:spcAft>
                <a:spcPct val="0"/>
              </a:spcAft>
              <a:defRPr sz="6000">
                <a:solidFill>
                  <a:schemeClr val="bg2"/>
                </a:solidFill>
                <a:latin typeface="Arial" pitchFamily="34" charset="0"/>
              </a:defRPr>
            </a:lvl9pPr>
          </a:lstStyle>
          <a:p>
            <a:pPr eaLnBrk="1" hangingPunct="1">
              <a:spcBef>
                <a:spcPct val="50000"/>
              </a:spcBef>
              <a:defRPr/>
            </a:pPr>
            <a:fld id="{D2F32C5C-644B-4474-93EE-900636C53730}" type="slidenum">
              <a:rPr lang="es-ES" sz="900" smtClean="0">
                <a:effectLst/>
                <a:latin typeface="Times New Roman" pitchFamily="18" charset="0"/>
              </a:rPr>
              <a:pPr eaLnBrk="1" hangingPunct="1">
                <a:spcBef>
                  <a:spcPct val="50000"/>
                </a:spcBef>
                <a:defRPr/>
              </a:pPr>
              <a:t>‹Nº›</a:t>
            </a:fld>
            <a:endParaRPr lang="es-ES" sz="900" dirty="0">
              <a:effectLst/>
              <a:latin typeface="Times New Roman" pitchFamily="18" charset="0"/>
            </a:endParaRPr>
          </a:p>
        </p:txBody>
      </p:sp>
      <p:sp>
        <p:nvSpPr>
          <p:cNvPr id="1031" name="Rectangle 7"/>
          <p:cNvSpPr>
            <a:spLocks noChangeArrowheads="1"/>
          </p:cNvSpPr>
          <p:nvPr/>
        </p:nvSpPr>
        <p:spPr bwMode="auto">
          <a:xfrm>
            <a:off x="0" y="611188"/>
            <a:ext cx="9906000" cy="71437"/>
          </a:xfrm>
          <a:prstGeom prst="rect">
            <a:avLst/>
          </a:prstGeom>
          <a:gradFill rotWithShape="1">
            <a:gsLst>
              <a:gs pos="0">
                <a:srgbClr val="006699"/>
              </a:gs>
              <a:gs pos="100000">
                <a:srgbClr val="FFFFFF"/>
              </a:gs>
            </a:gsLst>
            <a:lin ang="0" scaled="1"/>
          </a:gradFill>
          <a:ln>
            <a:noFill/>
          </a:ln>
          <a:effectLst/>
          <a:extLst>
            <a:ext uri="{91240B29-F687-4F45-9708-019B960494DF}">
              <a14:hiddenLine xmlns:a14="http://schemas.microsoft.com/office/drawing/2010/main" w="9525">
                <a:solidFill>
                  <a:srgbClr val="CBCD8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s-ES">
              <a:latin typeface="Arial" pitchFamily="34" charset="0"/>
            </a:endParaRPr>
          </a:p>
        </p:txBody>
      </p:sp>
      <p:sp>
        <p:nvSpPr>
          <p:cNvPr id="1032" name="Rectangle 32"/>
          <p:cNvSpPr>
            <a:spLocks noGrp="1" noChangeArrowheads="1"/>
          </p:cNvSpPr>
          <p:nvPr>
            <p:ph type="body" idx="1"/>
          </p:nvPr>
        </p:nvSpPr>
        <p:spPr bwMode="auto">
          <a:xfrm>
            <a:off x="381000" y="1066800"/>
            <a:ext cx="8458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11" name="Rectangle 35"/>
          <p:cNvSpPr>
            <a:spLocks noGrp="1" noChangeArrowheads="1"/>
          </p:cNvSpPr>
          <p:nvPr>
            <p:ph type="ftr" sz="quarter" idx="3"/>
          </p:nvPr>
        </p:nvSpPr>
        <p:spPr>
          <a:xfrm>
            <a:off x="38100" y="6492875"/>
            <a:ext cx="9123363" cy="339725"/>
          </a:xfrm>
          <a:prstGeom prst="rect">
            <a:avLst/>
          </a:prstGeom>
        </p:spPr>
        <p:txBody>
          <a:bodyPr/>
          <a:lstStyle>
            <a:lvl1pPr>
              <a:defRPr lang="es-ES" sz="1100" smtClean="0">
                <a:effectLst/>
                <a:latin typeface="+mn-lt"/>
              </a:defRPr>
            </a:lvl1pPr>
          </a:lstStyle>
          <a:p>
            <a:r>
              <a:rPr lang="es-ES" dirty="0"/>
              <a:t>Evaluación en convocatorias competitivas</a:t>
            </a:r>
          </a:p>
        </p:txBody>
      </p:sp>
    </p:spTree>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Lst>
  <p:hf sldNum="0" hdr="0" dt="0"/>
  <p:txStyles>
    <p:titleStyle>
      <a:lvl1pPr algn="l" rtl="0" eaLnBrk="0" fontAlgn="base" hangingPunct="0">
        <a:spcBef>
          <a:spcPct val="0"/>
        </a:spcBef>
        <a:spcAft>
          <a:spcPct val="0"/>
        </a:spcAft>
        <a:defRPr sz="24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2pPr>
      <a:lvl3pPr algn="l" rtl="0" eaLnBrk="0" fontAlgn="base" hangingPunct="0">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3pPr>
      <a:lvl4pPr algn="l" rtl="0" eaLnBrk="0" fontAlgn="base" hangingPunct="0">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4pPr>
      <a:lvl5pPr algn="l" rtl="0" eaLnBrk="0" fontAlgn="base" hangingPunct="0">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5pPr>
      <a:lvl6pPr marL="457200" algn="l" rtl="0" fontAlgn="base">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6pPr>
      <a:lvl7pPr marL="914400" algn="l" rtl="0" fontAlgn="base">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7pPr>
      <a:lvl8pPr marL="1371600" algn="l" rtl="0" fontAlgn="base">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8pPr>
      <a:lvl9pPr marL="1828800" algn="l" rtl="0" fontAlgn="base">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4.png"/><Relationship Id="rId7" Type="http://schemas.openxmlformats.org/officeDocument/2006/relationships/image" Target="../media/image34.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1" name="Rectangle 7"/>
          <p:cNvSpPr>
            <a:spLocks noGrp="1" noChangeArrowheads="1"/>
          </p:cNvSpPr>
          <p:nvPr>
            <p:ph type="ctrTitle" idx="4294967295"/>
          </p:nvPr>
        </p:nvSpPr>
        <p:spPr>
          <a:xfrm>
            <a:off x="533400" y="1300163"/>
            <a:ext cx="8515350" cy="3124200"/>
          </a:xfrm>
          <a:gradFill rotWithShape="1">
            <a:gsLst>
              <a:gs pos="0">
                <a:srgbClr val="006699"/>
              </a:gs>
              <a:gs pos="100000">
                <a:schemeClr val="bg1"/>
              </a:gs>
            </a:gsLst>
            <a:lin ang="0" scaled="1"/>
          </a:gradFill>
          <a:extLst>
            <a:ext uri="{91240B29-F687-4F45-9708-019B960494DF}">
              <a14:hiddenLine xmlns:a14="http://schemas.microsoft.com/office/drawing/2010/main" w="9525">
                <a:solidFill>
                  <a:schemeClr val="folHlink"/>
                </a:solidFill>
                <a:miter lim="800000"/>
                <a:headEnd/>
                <a:tailEnd/>
              </a14:hiddenLine>
            </a:ext>
          </a:extLst>
        </p:spPr>
        <p:txBody>
          <a:bodyPr/>
          <a:lstStyle/>
          <a:p>
            <a:pPr algn="ctr" eaLnBrk="1" hangingPunct="1">
              <a:defRPr/>
            </a:pPr>
            <a:r>
              <a:rPr lang="en-GB" sz="3600" dirty="0" err="1">
                <a:solidFill>
                  <a:srgbClr val="006699"/>
                </a:solidFill>
                <a:effectLst>
                  <a:outerShdw blurRad="38100" dist="38100" dir="2700000" algn="tl">
                    <a:srgbClr val="000000"/>
                  </a:outerShdw>
                </a:effectLst>
              </a:rPr>
              <a:t>Evaluación</a:t>
            </a:r>
            <a:r>
              <a:rPr lang="en-GB" sz="3600" dirty="0">
                <a:solidFill>
                  <a:srgbClr val="006699"/>
                </a:solidFill>
                <a:effectLst>
                  <a:outerShdw blurRad="38100" dist="38100" dir="2700000" algn="tl">
                    <a:srgbClr val="000000"/>
                  </a:outerShdw>
                </a:effectLst>
              </a:rPr>
              <a:t> </a:t>
            </a:r>
            <a:r>
              <a:rPr lang="en-GB" sz="3600" dirty="0" err="1">
                <a:solidFill>
                  <a:srgbClr val="006699"/>
                </a:solidFill>
                <a:effectLst>
                  <a:outerShdw blurRad="38100" dist="38100" dir="2700000" algn="tl">
                    <a:srgbClr val="000000"/>
                  </a:outerShdw>
                </a:effectLst>
              </a:rPr>
              <a:t>en</a:t>
            </a:r>
            <a:r>
              <a:rPr lang="en-GB" sz="3600" dirty="0">
                <a:solidFill>
                  <a:srgbClr val="006699"/>
                </a:solidFill>
                <a:effectLst>
                  <a:outerShdw blurRad="38100" dist="38100" dir="2700000" algn="tl">
                    <a:srgbClr val="000000"/>
                  </a:outerShdw>
                </a:effectLst>
              </a:rPr>
              <a:t> </a:t>
            </a:r>
            <a:r>
              <a:rPr lang="en-GB" sz="3600" dirty="0" err="1">
                <a:solidFill>
                  <a:srgbClr val="006699"/>
                </a:solidFill>
                <a:effectLst>
                  <a:outerShdw blurRad="38100" dist="38100" dir="2700000" algn="tl">
                    <a:srgbClr val="000000"/>
                  </a:outerShdw>
                </a:effectLst>
              </a:rPr>
              <a:t>convocatorias</a:t>
            </a:r>
            <a:r>
              <a:rPr lang="en-GB" sz="3600" dirty="0">
                <a:solidFill>
                  <a:srgbClr val="006699"/>
                </a:solidFill>
                <a:effectLst>
                  <a:outerShdw blurRad="38100" dist="38100" dir="2700000" algn="tl">
                    <a:srgbClr val="000000"/>
                  </a:outerShdw>
                </a:effectLst>
              </a:rPr>
              <a:t> </a:t>
            </a:r>
            <a:r>
              <a:rPr lang="en-GB" sz="3600" dirty="0" err="1">
                <a:solidFill>
                  <a:srgbClr val="006699"/>
                </a:solidFill>
                <a:effectLst>
                  <a:outerShdw blurRad="38100" dist="38100" dir="2700000" algn="tl">
                    <a:srgbClr val="000000"/>
                  </a:outerShdw>
                </a:effectLst>
              </a:rPr>
              <a:t>competitivas</a:t>
            </a:r>
            <a:endParaRPr lang="en-GB" sz="3600" dirty="0">
              <a:solidFill>
                <a:srgbClr val="006699"/>
              </a:solidFill>
              <a:effectLst>
                <a:outerShdw blurRad="38100" dist="38100" dir="2700000" algn="tl">
                  <a:srgbClr val="000000"/>
                </a:outerShdw>
              </a:effectLst>
            </a:endParaRPr>
          </a:p>
        </p:txBody>
      </p:sp>
      <p:sp>
        <p:nvSpPr>
          <p:cNvPr id="129069" name="Rectangle 45"/>
          <p:cNvSpPr>
            <a:spLocks noChangeArrowheads="1"/>
          </p:cNvSpPr>
          <p:nvPr/>
        </p:nvSpPr>
        <p:spPr bwMode="auto">
          <a:xfrm>
            <a:off x="0" y="2862263"/>
            <a:ext cx="9906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defRPr/>
            </a:pPr>
            <a:endParaRPr lang="es-ES">
              <a:latin typeface="Arial" pitchFamily="34" charset="0"/>
            </a:endParaRPr>
          </a:p>
        </p:txBody>
      </p:sp>
      <p:sp>
        <p:nvSpPr>
          <p:cNvPr id="2" name="1 CuadroTexto"/>
          <p:cNvSpPr txBox="1"/>
          <p:nvPr/>
        </p:nvSpPr>
        <p:spPr>
          <a:xfrm>
            <a:off x="9169400" y="6542088"/>
            <a:ext cx="482600" cy="276225"/>
          </a:xfrm>
          <a:prstGeom prst="rect">
            <a:avLst/>
          </a:prstGeom>
          <a:solidFill>
            <a:schemeClr val="bg1"/>
          </a:solidFill>
        </p:spPr>
        <p:txBody>
          <a:bodyPr>
            <a:spAutoFit/>
          </a:bodyPr>
          <a:lstStyle/>
          <a:p>
            <a:pPr>
              <a:defRPr/>
            </a:pPr>
            <a:endParaRPr lang="es-ES" sz="1200" dirty="0">
              <a:latin typeface="Arial" pitchFamily="34" charset="0"/>
            </a:endParaRPr>
          </a:p>
        </p:txBody>
      </p:sp>
      <p:pic>
        <p:nvPicPr>
          <p:cNvPr id="6149" name="Picture 36" descr="logo_navarrabiomed_fms_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5770806"/>
            <a:ext cx="20701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Resultado de imagen de OBJETIV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0275" y="3060701"/>
            <a:ext cx="2371725" cy="1933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8"/>
          <p:cNvSpPr>
            <a:spLocks noGrp="1" noChangeArrowheads="1"/>
          </p:cNvSpPr>
          <p:nvPr>
            <p:ph type="subTitle" idx="1"/>
          </p:nvPr>
        </p:nvSpPr>
        <p:spPr>
          <a:xfrm>
            <a:off x="444500" y="4622800"/>
            <a:ext cx="7253085" cy="1317625"/>
          </a:xfrm>
        </p:spPr>
        <p:txBody>
          <a:bodyPr/>
          <a:lstStyle/>
          <a:p>
            <a:pPr algn="r" defTabSz="195263" eaLnBrk="1" hangingPunct="1">
              <a:lnSpc>
                <a:spcPct val="80000"/>
              </a:lnSpc>
              <a:defRPr/>
            </a:pPr>
            <a:r>
              <a:rPr lang="en-US" altLang="ko-KR" sz="2000" b="1" dirty="0">
                <a:solidFill>
                  <a:srgbClr val="006699"/>
                </a:solidFill>
                <a:effectLst>
                  <a:outerShdw blurRad="38100" dist="38100" dir="2700000" algn="tl">
                    <a:srgbClr val="C0C0C0"/>
                  </a:outerShdw>
                </a:effectLst>
                <a:latin typeface="Arial" pitchFamily="34" charset="0"/>
                <a:ea typeface="굴림" pitchFamily="34" charset="-127"/>
              </a:rPr>
              <a:t>Ibai Tamayo, Julián Librero, Berta Ibáñez, Mónica </a:t>
            </a:r>
            <a:r>
              <a:rPr lang="en-US" altLang="ko-KR" sz="2000" b="1" dirty="0" err="1">
                <a:solidFill>
                  <a:srgbClr val="006699"/>
                </a:solidFill>
                <a:effectLst>
                  <a:outerShdw blurRad="38100" dist="38100" dir="2700000" algn="tl">
                    <a:srgbClr val="C0C0C0"/>
                  </a:outerShdw>
                </a:effectLst>
                <a:latin typeface="Arial" pitchFamily="34" charset="0"/>
                <a:ea typeface="굴림" pitchFamily="34" charset="-127"/>
              </a:rPr>
              <a:t>Enguita</a:t>
            </a:r>
            <a:endParaRPr lang="en-US" altLang="ko-KR" sz="2000" b="1" dirty="0">
              <a:solidFill>
                <a:srgbClr val="006699"/>
              </a:solidFill>
              <a:effectLst>
                <a:outerShdw blurRad="38100" dist="38100" dir="2700000" algn="tl">
                  <a:srgbClr val="C0C0C0"/>
                </a:outerShdw>
              </a:effectLst>
              <a:latin typeface="Arial" pitchFamily="34" charset="0"/>
              <a:ea typeface="굴림" pitchFamily="34" charset="-127"/>
            </a:endParaRPr>
          </a:p>
          <a:p>
            <a:pPr algn="r" defTabSz="195263" eaLnBrk="1" hangingPunct="1">
              <a:lnSpc>
                <a:spcPct val="80000"/>
              </a:lnSpc>
              <a:defRPr/>
            </a:pPr>
            <a:r>
              <a:rPr lang="es-ES_tradnl" sz="2000" b="1" dirty="0">
                <a:solidFill>
                  <a:srgbClr val="006699"/>
                </a:solidFill>
                <a:effectLst>
                  <a:outerShdw blurRad="38100" dist="38100" dir="2700000" algn="tl">
                    <a:srgbClr val="C0C0C0"/>
                  </a:outerShdw>
                </a:effectLst>
                <a:latin typeface="Arial" pitchFamily="34" charset="0"/>
                <a:ea typeface="굴림" pitchFamily="34" charset="-127"/>
              </a:rPr>
              <a:t>Unidad de Metodología- Navarrabiomed</a:t>
            </a:r>
          </a:p>
          <a:p>
            <a:pPr algn="r" defTabSz="195263" eaLnBrk="1" hangingPunct="1">
              <a:lnSpc>
                <a:spcPct val="80000"/>
              </a:lnSpc>
              <a:defRPr/>
            </a:pPr>
            <a:r>
              <a:rPr lang="es-ES_tradnl" sz="2000" b="1" dirty="0">
                <a:solidFill>
                  <a:srgbClr val="006699"/>
                </a:solidFill>
                <a:effectLst>
                  <a:outerShdw blurRad="38100" dist="38100" dir="2700000" algn="tl">
                    <a:srgbClr val="C0C0C0"/>
                  </a:outerShdw>
                </a:effectLst>
                <a:latin typeface="Arial" pitchFamily="34" charset="0"/>
                <a:ea typeface="굴림" pitchFamily="34" charset="-127"/>
              </a:rPr>
              <a:t>Abril 2024</a:t>
            </a:r>
            <a:endParaRPr lang="es-ES" sz="2000" b="1" dirty="0">
              <a:solidFill>
                <a:srgbClr val="006699"/>
              </a:solidFill>
              <a:effectLst>
                <a:outerShdw blurRad="38100" dist="38100" dir="2700000" algn="tl">
                  <a:srgbClr val="C0C0C0"/>
                </a:outerShdw>
              </a:effectLst>
              <a:latin typeface="Arial" pitchFamily="34" charset="0"/>
              <a:ea typeface="굴림" pitchFamily="34" charset="-127"/>
            </a:endParaRPr>
          </a:p>
        </p:txBody>
      </p:sp>
      <p:pic>
        <p:nvPicPr>
          <p:cNvPr id="4" name="Imagen 3" descr="Forma&#10;&#10;Descripción generada automáticamente">
            <a:extLst>
              <a:ext uri="{FF2B5EF4-FFF2-40B4-BE49-F238E27FC236}">
                <a16:creationId xmlns:a16="http://schemas.microsoft.com/office/drawing/2014/main" id="{E1ADE86F-BB79-86EF-DCF5-C182A785F7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80275" y="5705099"/>
            <a:ext cx="2467770" cy="836986"/>
          </a:xfrm>
          <a:prstGeom prst="rect">
            <a:avLst/>
          </a:prstGeom>
        </p:spPr>
      </p:pic>
    </p:spTree>
    <p:extLst>
      <p:ext uri="{BB962C8B-B14F-4D97-AF65-F5344CB8AC3E}">
        <p14:creationId xmlns:p14="http://schemas.microsoft.com/office/powerpoint/2010/main" val="1576528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INFORME ESTRATÉGICO(MAXÍMO 50 PUNTOS)</a:t>
            </a:r>
            <a:endParaRPr lang="es-ES" dirty="0"/>
          </a:p>
        </p:txBody>
      </p:sp>
      <p:sp>
        <p:nvSpPr>
          <p:cNvPr id="3" name="Marcador de contenido 2"/>
          <p:cNvSpPr>
            <a:spLocks noGrp="1"/>
          </p:cNvSpPr>
          <p:nvPr>
            <p:ph idx="1"/>
          </p:nvPr>
        </p:nvSpPr>
        <p:spPr>
          <a:xfrm>
            <a:off x="380999" y="998536"/>
            <a:ext cx="9248775" cy="5345113"/>
          </a:xfrm>
        </p:spPr>
        <p:txBody>
          <a:bodyPr/>
          <a:lstStyle/>
          <a:p>
            <a:pPr marL="0" indent="0">
              <a:buNone/>
            </a:pPr>
            <a:r>
              <a:rPr lang="es-ES" sz="1400" dirty="0">
                <a:solidFill>
                  <a:srgbClr val="00B050"/>
                </a:solidFill>
              </a:rPr>
              <a:t>B) VALORACIÓN DEL EQUIPO: (máx. 10 puntos en este apartado):</a:t>
            </a:r>
            <a:endParaRPr lang="es-ES_tradnl" sz="1400" dirty="0">
              <a:solidFill>
                <a:srgbClr val="00B050"/>
              </a:solidFill>
            </a:endParaRPr>
          </a:p>
          <a:p>
            <a:pPr marL="0" indent="0">
              <a:buNone/>
            </a:pPr>
            <a:endParaRPr lang="es-ES" sz="1400" dirty="0"/>
          </a:p>
          <a:p>
            <a:pPr marL="0" indent="0">
              <a:buNone/>
            </a:pPr>
            <a:endParaRPr lang="es-ES_tradnl" sz="1400" dirty="0"/>
          </a:p>
          <a:p>
            <a:pPr marL="0" indent="0">
              <a:buNone/>
            </a:pPr>
            <a:endParaRPr lang="es-ES" sz="1400" dirty="0"/>
          </a:p>
        </p:txBody>
      </p:sp>
      <p:sp>
        <p:nvSpPr>
          <p:cNvPr id="4" name="Marcador de pie de página 3"/>
          <p:cNvSpPr>
            <a:spLocks noGrp="1"/>
          </p:cNvSpPr>
          <p:nvPr>
            <p:ph type="ftr" sz="quarter" idx="10"/>
          </p:nvPr>
        </p:nvSpPr>
        <p:spPr/>
        <p:txBody>
          <a:bodyPr/>
          <a:lstStyle/>
          <a:p>
            <a:r>
              <a:rPr lang="es-ES" dirty="0"/>
              <a:t>Evaluación en convocatorias competitivas</a:t>
            </a:r>
          </a:p>
        </p:txBody>
      </p:sp>
      <p:pic>
        <p:nvPicPr>
          <p:cNvPr id="8" name="Imagen 7">
            <a:extLst>
              <a:ext uri="{FF2B5EF4-FFF2-40B4-BE49-F238E27FC236}">
                <a16:creationId xmlns:a16="http://schemas.microsoft.com/office/drawing/2014/main" id="{FD866DC4-7A10-A609-0DF4-882FAC9A8646}"/>
              </a:ext>
            </a:extLst>
          </p:cNvPr>
          <p:cNvPicPr>
            <a:picLocks noChangeAspect="1"/>
          </p:cNvPicPr>
          <p:nvPr/>
        </p:nvPicPr>
        <p:blipFill>
          <a:blip r:embed="rId2"/>
          <a:stretch>
            <a:fillRect/>
          </a:stretch>
        </p:blipFill>
        <p:spPr>
          <a:xfrm>
            <a:off x="962025" y="2085975"/>
            <a:ext cx="7981950" cy="2686050"/>
          </a:xfrm>
          <a:prstGeom prst="rect">
            <a:avLst/>
          </a:prstGeom>
        </p:spPr>
      </p:pic>
    </p:spTree>
    <p:extLst>
      <p:ext uri="{BB962C8B-B14F-4D97-AF65-F5344CB8AC3E}">
        <p14:creationId xmlns:p14="http://schemas.microsoft.com/office/powerpoint/2010/main" val="2500471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INFORME ESTRATÉGICO(MAXÍMO 50 PUNTOS)</a:t>
            </a:r>
            <a:endParaRPr lang="es-ES" dirty="0"/>
          </a:p>
        </p:txBody>
      </p:sp>
      <p:sp>
        <p:nvSpPr>
          <p:cNvPr id="3" name="Marcador de contenido 2"/>
          <p:cNvSpPr>
            <a:spLocks noGrp="1"/>
          </p:cNvSpPr>
          <p:nvPr>
            <p:ph idx="1"/>
          </p:nvPr>
        </p:nvSpPr>
        <p:spPr>
          <a:xfrm>
            <a:off x="380999" y="998536"/>
            <a:ext cx="9248775" cy="5345113"/>
          </a:xfrm>
        </p:spPr>
        <p:txBody>
          <a:bodyPr/>
          <a:lstStyle/>
          <a:p>
            <a:pPr marL="0" indent="0">
              <a:buNone/>
            </a:pPr>
            <a:r>
              <a:rPr lang="es-ES" sz="1400" dirty="0">
                <a:solidFill>
                  <a:srgbClr val="00B050"/>
                </a:solidFill>
              </a:rPr>
              <a:t>B) VALORACIÓN DEL proyecto: (máx. 10 puntos en este apartado):</a:t>
            </a:r>
            <a:endParaRPr lang="es-ES_tradnl" sz="1400" dirty="0">
              <a:solidFill>
                <a:srgbClr val="00B050"/>
              </a:solidFill>
            </a:endParaRPr>
          </a:p>
          <a:p>
            <a:pPr marL="0" indent="0">
              <a:buNone/>
            </a:pPr>
            <a:endParaRPr lang="es-ES" sz="1400" dirty="0"/>
          </a:p>
          <a:p>
            <a:pPr marL="0" indent="0">
              <a:buNone/>
            </a:pPr>
            <a:endParaRPr lang="es-ES_tradnl" sz="1400" dirty="0"/>
          </a:p>
          <a:p>
            <a:pPr marL="0" indent="0">
              <a:buNone/>
            </a:pPr>
            <a:endParaRPr lang="es-ES" sz="1400" dirty="0"/>
          </a:p>
        </p:txBody>
      </p:sp>
      <p:sp>
        <p:nvSpPr>
          <p:cNvPr id="4" name="Marcador de pie de página 3"/>
          <p:cNvSpPr>
            <a:spLocks noGrp="1"/>
          </p:cNvSpPr>
          <p:nvPr>
            <p:ph type="ftr" sz="quarter" idx="10"/>
          </p:nvPr>
        </p:nvSpPr>
        <p:spPr/>
        <p:txBody>
          <a:bodyPr/>
          <a:lstStyle/>
          <a:p>
            <a:r>
              <a:rPr lang="es-ES" dirty="0"/>
              <a:t>Evaluación en convocatorias competitivas</a:t>
            </a:r>
          </a:p>
        </p:txBody>
      </p:sp>
      <p:pic>
        <p:nvPicPr>
          <p:cNvPr id="6" name="Imagen 5">
            <a:extLst>
              <a:ext uri="{FF2B5EF4-FFF2-40B4-BE49-F238E27FC236}">
                <a16:creationId xmlns:a16="http://schemas.microsoft.com/office/drawing/2014/main" id="{BF8F5ACD-1A4D-12D0-3297-EB48BCB1009C}"/>
              </a:ext>
            </a:extLst>
          </p:cNvPr>
          <p:cNvPicPr>
            <a:picLocks noChangeAspect="1"/>
          </p:cNvPicPr>
          <p:nvPr/>
        </p:nvPicPr>
        <p:blipFill>
          <a:blip r:embed="rId2"/>
          <a:stretch>
            <a:fillRect/>
          </a:stretch>
        </p:blipFill>
        <p:spPr>
          <a:xfrm>
            <a:off x="1237517" y="1641475"/>
            <a:ext cx="7219950" cy="3743325"/>
          </a:xfrm>
          <a:prstGeom prst="rect">
            <a:avLst/>
          </a:prstGeom>
        </p:spPr>
      </p:pic>
    </p:spTree>
    <p:extLst>
      <p:ext uri="{BB962C8B-B14F-4D97-AF65-F5344CB8AC3E}">
        <p14:creationId xmlns:p14="http://schemas.microsoft.com/office/powerpoint/2010/main" val="3175995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482D6D-1C33-E8DA-F002-2B72A29FA481}"/>
              </a:ext>
            </a:extLst>
          </p:cNvPr>
          <p:cNvSpPr>
            <a:spLocks noGrp="1"/>
          </p:cNvSpPr>
          <p:nvPr>
            <p:ph type="title"/>
          </p:nvPr>
        </p:nvSpPr>
        <p:spPr/>
        <p:txBody>
          <a:bodyPr/>
          <a:lstStyle/>
          <a:p>
            <a:r>
              <a:rPr lang="es-ES" dirty="0"/>
              <a:t>¿Qué evalúa?</a:t>
            </a:r>
          </a:p>
        </p:txBody>
      </p:sp>
      <p:sp>
        <p:nvSpPr>
          <p:cNvPr id="4" name="Marcador de pie de página 3">
            <a:extLst>
              <a:ext uri="{FF2B5EF4-FFF2-40B4-BE49-F238E27FC236}">
                <a16:creationId xmlns:a16="http://schemas.microsoft.com/office/drawing/2014/main" id="{91A043C5-2C73-86A0-8792-1F06ACA5C71D}"/>
              </a:ext>
            </a:extLst>
          </p:cNvPr>
          <p:cNvSpPr>
            <a:spLocks noGrp="1"/>
          </p:cNvSpPr>
          <p:nvPr>
            <p:ph type="ftr" sz="quarter" idx="10"/>
          </p:nvPr>
        </p:nvSpPr>
        <p:spPr/>
        <p:txBody>
          <a:bodyPr/>
          <a:lstStyle/>
          <a:p>
            <a:r>
              <a:rPr lang="es-ES" dirty="0"/>
              <a:t>Evaluación en convocatorias competitivas</a:t>
            </a:r>
          </a:p>
        </p:txBody>
      </p:sp>
      <p:pic>
        <p:nvPicPr>
          <p:cNvPr id="11" name="Imagen 10">
            <a:extLst>
              <a:ext uri="{FF2B5EF4-FFF2-40B4-BE49-F238E27FC236}">
                <a16:creationId xmlns:a16="http://schemas.microsoft.com/office/drawing/2014/main" id="{C9B40038-21AE-E774-A0BD-2EBF758E6C93}"/>
              </a:ext>
            </a:extLst>
          </p:cNvPr>
          <p:cNvPicPr>
            <a:picLocks noChangeAspect="1"/>
          </p:cNvPicPr>
          <p:nvPr/>
        </p:nvPicPr>
        <p:blipFill>
          <a:blip r:embed="rId2"/>
          <a:stretch>
            <a:fillRect/>
          </a:stretch>
        </p:blipFill>
        <p:spPr>
          <a:xfrm>
            <a:off x="1371600" y="1579567"/>
            <a:ext cx="7005799" cy="3698866"/>
          </a:xfrm>
          <a:prstGeom prst="rect">
            <a:avLst/>
          </a:prstGeom>
        </p:spPr>
      </p:pic>
      <p:sp>
        <p:nvSpPr>
          <p:cNvPr id="12" name="CuadroTexto 11">
            <a:extLst>
              <a:ext uri="{FF2B5EF4-FFF2-40B4-BE49-F238E27FC236}">
                <a16:creationId xmlns:a16="http://schemas.microsoft.com/office/drawing/2014/main" id="{EC454921-2E6E-AD8C-674E-EC5C9B8AB94D}"/>
              </a:ext>
            </a:extLst>
          </p:cNvPr>
          <p:cNvSpPr txBox="1"/>
          <p:nvPr/>
        </p:nvSpPr>
        <p:spPr>
          <a:xfrm>
            <a:off x="1705708" y="949569"/>
            <a:ext cx="2839915" cy="461665"/>
          </a:xfrm>
          <a:prstGeom prst="rect">
            <a:avLst/>
          </a:prstGeom>
          <a:noFill/>
        </p:spPr>
        <p:txBody>
          <a:bodyPr wrap="square" rtlCol="0">
            <a:spAutoFit/>
          </a:bodyPr>
          <a:lstStyle/>
          <a:p>
            <a:r>
              <a:rPr lang="es-ES" sz="2400" dirty="0">
                <a:solidFill>
                  <a:schemeClr val="tx1"/>
                </a:solidFill>
                <a:effectLst/>
                <a:latin typeface="+mn-lt"/>
              </a:rPr>
              <a:t>AES</a:t>
            </a:r>
          </a:p>
        </p:txBody>
      </p:sp>
      <p:sp>
        <p:nvSpPr>
          <p:cNvPr id="13" name="CuadroTexto 12">
            <a:extLst>
              <a:ext uri="{FF2B5EF4-FFF2-40B4-BE49-F238E27FC236}">
                <a16:creationId xmlns:a16="http://schemas.microsoft.com/office/drawing/2014/main" id="{F4C65C03-3A3A-0E93-DE6F-A5A156008B79}"/>
              </a:ext>
            </a:extLst>
          </p:cNvPr>
          <p:cNvSpPr txBox="1"/>
          <p:nvPr/>
        </p:nvSpPr>
        <p:spPr>
          <a:xfrm>
            <a:off x="58420" y="2362632"/>
            <a:ext cx="1313180" cy="707886"/>
          </a:xfrm>
          <a:prstGeom prst="rect">
            <a:avLst/>
          </a:prstGeom>
          <a:noFill/>
        </p:spPr>
        <p:txBody>
          <a:bodyPr wrap="none" rtlCol="0">
            <a:spAutoFit/>
          </a:bodyPr>
          <a:lstStyle/>
          <a:p>
            <a:pPr algn="ctr"/>
            <a:r>
              <a:rPr lang="es-ES_tradnl" sz="2000" b="1" dirty="0">
                <a:solidFill>
                  <a:srgbClr val="C00000"/>
                </a:solidFill>
                <a:effectLst/>
                <a:latin typeface="+mn-lt"/>
              </a:rPr>
              <a:t>X 2 </a:t>
            </a:r>
          </a:p>
          <a:p>
            <a:pPr algn="ctr"/>
            <a:r>
              <a:rPr lang="es-ES_tradnl" sz="2000" b="1" dirty="0">
                <a:solidFill>
                  <a:srgbClr val="C00000"/>
                </a:solidFill>
                <a:effectLst/>
                <a:latin typeface="+mn-lt"/>
              </a:rPr>
              <a:t> Informes</a:t>
            </a:r>
            <a:endParaRPr lang="es-ES" sz="2000" b="1" dirty="0" err="1">
              <a:solidFill>
                <a:srgbClr val="C00000"/>
              </a:solidFill>
              <a:effectLst/>
              <a:latin typeface="+mn-lt"/>
            </a:endParaRPr>
          </a:p>
        </p:txBody>
      </p:sp>
      <p:sp>
        <p:nvSpPr>
          <p:cNvPr id="14" name="CuadroTexto 13">
            <a:extLst>
              <a:ext uri="{FF2B5EF4-FFF2-40B4-BE49-F238E27FC236}">
                <a16:creationId xmlns:a16="http://schemas.microsoft.com/office/drawing/2014/main" id="{5DBAAAAB-4116-1A98-43CC-C67CB6A93B85}"/>
              </a:ext>
            </a:extLst>
          </p:cNvPr>
          <p:cNvSpPr txBox="1"/>
          <p:nvPr/>
        </p:nvSpPr>
        <p:spPr>
          <a:xfrm>
            <a:off x="169828" y="3755702"/>
            <a:ext cx="1090363" cy="400110"/>
          </a:xfrm>
          <a:prstGeom prst="rect">
            <a:avLst/>
          </a:prstGeom>
          <a:noFill/>
        </p:spPr>
        <p:txBody>
          <a:bodyPr wrap="none" rtlCol="0">
            <a:spAutoFit/>
          </a:bodyPr>
          <a:lstStyle/>
          <a:p>
            <a:r>
              <a:rPr lang="es-ES_tradnl" sz="2000" b="1" dirty="0">
                <a:solidFill>
                  <a:srgbClr val="C00000"/>
                </a:solidFill>
                <a:effectLst/>
                <a:latin typeface="+mn-lt"/>
              </a:rPr>
              <a:t>Síntesis</a:t>
            </a:r>
            <a:endParaRPr lang="es-ES" sz="2000" b="1" dirty="0" err="1">
              <a:solidFill>
                <a:srgbClr val="C00000"/>
              </a:solidFill>
              <a:effectLst/>
              <a:latin typeface="+mn-lt"/>
            </a:endParaRPr>
          </a:p>
        </p:txBody>
      </p:sp>
      <p:cxnSp>
        <p:nvCxnSpPr>
          <p:cNvPr id="15" name="Conector recto de flecha 14">
            <a:extLst>
              <a:ext uri="{FF2B5EF4-FFF2-40B4-BE49-F238E27FC236}">
                <a16:creationId xmlns:a16="http://schemas.microsoft.com/office/drawing/2014/main" id="{3677ED23-BD83-047D-A502-BDED850CAA71}"/>
              </a:ext>
            </a:extLst>
          </p:cNvPr>
          <p:cNvCxnSpPr/>
          <p:nvPr/>
        </p:nvCxnSpPr>
        <p:spPr bwMode="auto">
          <a:xfrm>
            <a:off x="736449" y="3127041"/>
            <a:ext cx="0" cy="628661"/>
          </a:xfrm>
          <a:prstGeom prst="straightConnector1">
            <a:avLst/>
          </a:prstGeom>
          <a:solidFill>
            <a:srgbClr val="FFCC66"/>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 name="CuadroTexto 15">
            <a:extLst>
              <a:ext uri="{FF2B5EF4-FFF2-40B4-BE49-F238E27FC236}">
                <a16:creationId xmlns:a16="http://schemas.microsoft.com/office/drawing/2014/main" id="{20E0A43C-C883-603C-2D6C-98D67C1CC785}"/>
              </a:ext>
            </a:extLst>
          </p:cNvPr>
          <p:cNvSpPr txBox="1"/>
          <p:nvPr/>
        </p:nvSpPr>
        <p:spPr>
          <a:xfrm>
            <a:off x="6860770" y="5572505"/>
            <a:ext cx="2749920" cy="461665"/>
          </a:xfrm>
          <a:prstGeom prst="rect">
            <a:avLst/>
          </a:prstGeom>
          <a:noFill/>
        </p:spPr>
        <p:txBody>
          <a:bodyPr wrap="none" rtlCol="0">
            <a:spAutoFit/>
          </a:bodyPr>
          <a:lstStyle/>
          <a:p>
            <a:r>
              <a:rPr lang="es-ES_tradnl" sz="1200" dirty="0">
                <a:solidFill>
                  <a:schemeClr val="tx1"/>
                </a:solidFill>
                <a:effectLst/>
                <a:latin typeface="+mn-lt"/>
              </a:rPr>
              <a:t>+ IP/</a:t>
            </a:r>
            <a:r>
              <a:rPr lang="es-ES_tradnl" sz="1200" dirty="0" err="1">
                <a:solidFill>
                  <a:schemeClr val="tx1"/>
                </a:solidFill>
                <a:effectLst/>
                <a:latin typeface="+mn-lt"/>
              </a:rPr>
              <a:t>CoIP</a:t>
            </a:r>
            <a:r>
              <a:rPr lang="es-ES_tradnl" sz="1200" dirty="0">
                <a:solidFill>
                  <a:schemeClr val="tx1"/>
                </a:solidFill>
                <a:effectLst/>
                <a:latin typeface="+mn-lt"/>
              </a:rPr>
              <a:t> grado discapacidad &gt;=33%</a:t>
            </a:r>
          </a:p>
          <a:p>
            <a:r>
              <a:rPr lang="es-ES_tradnl" sz="1200" dirty="0">
                <a:solidFill>
                  <a:schemeClr val="tx1"/>
                </a:solidFill>
                <a:effectLst/>
                <a:latin typeface="+mn-lt"/>
              </a:rPr>
              <a:t>+ IP/</a:t>
            </a:r>
            <a:r>
              <a:rPr lang="es-ES_tradnl" sz="1200" dirty="0" err="1">
                <a:solidFill>
                  <a:schemeClr val="tx1"/>
                </a:solidFill>
                <a:effectLst/>
                <a:latin typeface="+mn-lt"/>
              </a:rPr>
              <a:t>coIP</a:t>
            </a:r>
            <a:r>
              <a:rPr lang="es-ES_tradnl" sz="1200" dirty="0">
                <a:solidFill>
                  <a:schemeClr val="tx1"/>
                </a:solidFill>
                <a:effectLst/>
                <a:latin typeface="+mn-lt"/>
              </a:rPr>
              <a:t> Emergente e </a:t>
            </a:r>
            <a:r>
              <a:rPr lang="es-ES_tradnl" sz="1200" dirty="0" err="1">
                <a:solidFill>
                  <a:schemeClr val="tx1"/>
                </a:solidFill>
                <a:effectLst/>
                <a:latin typeface="+mn-lt"/>
              </a:rPr>
              <a:t>inf</a:t>
            </a:r>
            <a:r>
              <a:rPr lang="es-ES_tradnl" sz="1200" dirty="0">
                <a:solidFill>
                  <a:schemeClr val="tx1"/>
                </a:solidFill>
                <a:effectLst/>
                <a:latin typeface="+mn-lt"/>
              </a:rPr>
              <a:t> técnico&gt;20</a:t>
            </a:r>
            <a:endParaRPr lang="es-ES" sz="1200" dirty="0" err="1">
              <a:solidFill>
                <a:schemeClr val="tx1"/>
              </a:solidFill>
              <a:effectLst/>
              <a:latin typeface="+mn-lt"/>
            </a:endParaRPr>
          </a:p>
        </p:txBody>
      </p:sp>
    </p:spTree>
    <p:extLst>
      <p:ext uri="{BB962C8B-B14F-4D97-AF65-F5344CB8AC3E}">
        <p14:creationId xmlns:p14="http://schemas.microsoft.com/office/powerpoint/2010/main" val="1300308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3.- EVALUACIÓN ESTRATÉGICA Y SINTEXIS</a:t>
            </a:r>
            <a:endParaRPr lang="es-ES" dirty="0"/>
          </a:p>
        </p:txBody>
      </p:sp>
      <p:sp>
        <p:nvSpPr>
          <p:cNvPr id="4" name="Marcador de pie de página 3"/>
          <p:cNvSpPr>
            <a:spLocks noGrp="1"/>
          </p:cNvSpPr>
          <p:nvPr>
            <p:ph type="ftr" sz="quarter" idx="10"/>
          </p:nvPr>
        </p:nvSpPr>
        <p:spPr>
          <a:xfrm>
            <a:off x="38099" y="6483350"/>
            <a:ext cx="9123363" cy="339725"/>
          </a:xfrm>
        </p:spPr>
        <p:txBody>
          <a:bodyPr/>
          <a:lstStyle/>
          <a:p>
            <a:r>
              <a:rPr lang="es-ES" dirty="0"/>
              <a:t>Evaluación en convocatorias competitivas</a:t>
            </a:r>
          </a:p>
        </p:txBody>
      </p:sp>
      <p:pic>
        <p:nvPicPr>
          <p:cNvPr id="5" name="Imagen 4"/>
          <p:cNvPicPr>
            <a:picLocks noChangeAspect="1"/>
          </p:cNvPicPr>
          <p:nvPr/>
        </p:nvPicPr>
        <p:blipFill>
          <a:blip r:embed="rId2"/>
          <a:stretch>
            <a:fillRect/>
          </a:stretch>
        </p:blipFill>
        <p:spPr>
          <a:xfrm>
            <a:off x="876537" y="818257"/>
            <a:ext cx="8284926" cy="5242048"/>
          </a:xfrm>
          <a:prstGeom prst="rect">
            <a:avLst/>
          </a:prstGeom>
          <a:noFill/>
        </p:spPr>
      </p:pic>
      <p:sp>
        <p:nvSpPr>
          <p:cNvPr id="7" name="Rectángulo 6"/>
          <p:cNvSpPr/>
          <p:nvPr/>
        </p:nvSpPr>
        <p:spPr bwMode="auto">
          <a:xfrm>
            <a:off x="1352550" y="3952875"/>
            <a:ext cx="7808913" cy="1238250"/>
          </a:xfrm>
          <a:prstGeom prst="rect">
            <a:avLst/>
          </a:prstGeom>
          <a:noFill/>
          <a:ln w="9525" cap="flat" cmpd="sng" algn="ctr">
            <a:solidFill>
              <a:srgbClr val="FFC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sp>
        <p:nvSpPr>
          <p:cNvPr id="3" name="CuadroTexto 2"/>
          <p:cNvSpPr txBox="1"/>
          <p:nvPr/>
        </p:nvSpPr>
        <p:spPr>
          <a:xfrm>
            <a:off x="174824" y="4170440"/>
            <a:ext cx="1002198" cy="830997"/>
          </a:xfrm>
          <a:prstGeom prst="rect">
            <a:avLst/>
          </a:prstGeom>
          <a:noFill/>
        </p:spPr>
        <p:txBody>
          <a:bodyPr wrap="none" rtlCol="0">
            <a:spAutoFit/>
          </a:bodyPr>
          <a:lstStyle>
            <a:defPPr>
              <a:defRPr lang="es-ES"/>
            </a:defPPr>
            <a:lvl1pPr algn="ctr">
              <a:defRPr sz="1600">
                <a:solidFill>
                  <a:schemeClr val="tx1"/>
                </a:solidFill>
                <a:effectLst/>
                <a:latin typeface="+mn-lt"/>
              </a:defRPr>
            </a:lvl1pPr>
          </a:lstStyle>
          <a:p>
            <a:r>
              <a:rPr lang="es-ES_tradnl" dirty="0"/>
              <a:t>Informe </a:t>
            </a:r>
          </a:p>
          <a:p>
            <a:r>
              <a:rPr lang="es-ES_tradnl" dirty="0"/>
              <a:t>Técnico</a:t>
            </a:r>
          </a:p>
          <a:p>
            <a:r>
              <a:rPr lang="es-ES_tradnl" dirty="0"/>
              <a:t>(20 </a:t>
            </a:r>
            <a:r>
              <a:rPr lang="es-ES_tradnl" dirty="0" err="1"/>
              <a:t>ptos</a:t>
            </a:r>
            <a:r>
              <a:rPr lang="es-ES_tradnl" dirty="0"/>
              <a:t>)</a:t>
            </a:r>
            <a:endParaRPr lang="es-ES" dirty="0" err="1"/>
          </a:p>
        </p:txBody>
      </p:sp>
      <p:sp>
        <p:nvSpPr>
          <p:cNvPr id="8" name="Rectángulo 7"/>
          <p:cNvSpPr/>
          <p:nvPr/>
        </p:nvSpPr>
        <p:spPr bwMode="auto">
          <a:xfrm>
            <a:off x="38100" y="4096562"/>
            <a:ext cx="1114425" cy="896162"/>
          </a:xfrm>
          <a:prstGeom prst="rect">
            <a:avLst/>
          </a:prstGeom>
          <a:noFill/>
          <a:ln w="9525" cap="flat" cmpd="sng" algn="ctr">
            <a:solidFill>
              <a:srgbClr val="FFC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sp>
        <p:nvSpPr>
          <p:cNvPr id="9" name="Rectángulo 8"/>
          <p:cNvSpPr/>
          <p:nvPr/>
        </p:nvSpPr>
        <p:spPr bwMode="auto">
          <a:xfrm>
            <a:off x="38099" y="1913364"/>
            <a:ext cx="1114425" cy="896162"/>
          </a:xfrm>
          <a:prstGeom prst="rect">
            <a:avLst/>
          </a:prstGeom>
          <a:noFill/>
          <a:ln w="9525" cap="flat" cmpd="sng" algn="ctr">
            <a:solidFill>
              <a:srgbClr val="FFC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sp>
        <p:nvSpPr>
          <p:cNvPr id="10" name="CuadroTexto 9"/>
          <p:cNvSpPr txBox="1"/>
          <p:nvPr/>
        </p:nvSpPr>
        <p:spPr>
          <a:xfrm>
            <a:off x="-81317" y="1894314"/>
            <a:ext cx="1276310" cy="830997"/>
          </a:xfrm>
          <a:prstGeom prst="rect">
            <a:avLst/>
          </a:prstGeom>
          <a:noFill/>
        </p:spPr>
        <p:txBody>
          <a:bodyPr wrap="none" rtlCol="0">
            <a:spAutoFit/>
          </a:bodyPr>
          <a:lstStyle/>
          <a:p>
            <a:pPr algn="ctr"/>
            <a:r>
              <a:rPr lang="es-ES_tradnl" sz="1600" dirty="0">
                <a:solidFill>
                  <a:schemeClr val="tx1"/>
                </a:solidFill>
                <a:effectLst/>
                <a:latin typeface="+mn-lt"/>
              </a:rPr>
              <a:t>Evaluación</a:t>
            </a:r>
          </a:p>
          <a:p>
            <a:pPr algn="ctr"/>
            <a:r>
              <a:rPr lang="es-ES_tradnl" sz="1600" dirty="0">
                <a:solidFill>
                  <a:schemeClr val="tx1"/>
                </a:solidFill>
                <a:effectLst/>
                <a:latin typeface="+mn-lt"/>
              </a:rPr>
              <a:t> estratégica</a:t>
            </a:r>
          </a:p>
          <a:p>
            <a:pPr algn="ctr"/>
            <a:r>
              <a:rPr lang="es-ES_tradnl" sz="1600" dirty="0">
                <a:solidFill>
                  <a:schemeClr val="tx1"/>
                </a:solidFill>
                <a:effectLst/>
                <a:latin typeface="+mn-lt"/>
              </a:rPr>
              <a:t>(10 </a:t>
            </a:r>
            <a:r>
              <a:rPr lang="es-ES_tradnl" sz="1600" dirty="0" err="1">
                <a:solidFill>
                  <a:schemeClr val="tx1"/>
                </a:solidFill>
                <a:effectLst/>
                <a:latin typeface="+mn-lt"/>
              </a:rPr>
              <a:t>ptos</a:t>
            </a:r>
            <a:r>
              <a:rPr lang="es-ES_tradnl" sz="1600" dirty="0">
                <a:solidFill>
                  <a:schemeClr val="tx1"/>
                </a:solidFill>
                <a:effectLst/>
                <a:latin typeface="+mn-lt"/>
              </a:rPr>
              <a:t>)</a:t>
            </a:r>
            <a:endParaRPr lang="es-ES" sz="1600" dirty="0" err="1">
              <a:solidFill>
                <a:schemeClr val="tx1"/>
              </a:solidFill>
              <a:effectLst/>
              <a:latin typeface="+mn-lt"/>
            </a:endParaRPr>
          </a:p>
        </p:txBody>
      </p:sp>
      <p:sp>
        <p:nvSpPr>
          <p:cNvPr id="11" name="Rectángulo 10"/>
          <p:cNvSpPr/>
          <p:nvPr/>
        </p:nvSpPr>
        <p:spPr bwMode="auto">
          <a:xfrm>
            <a:off x="6724650" y="5587188"/>
            <a:ext cx="1114425" cy="896162"/>
          </a:xfrm>
          <a:prstGeom prst="rect">
            <a:avLst/>
          </a:prstGeom>
          <a:noFill/>
          <a:ln w="9525" cap="flat" cmpd="sng" algn="ctr">
            <a:solidFill>
              <a:srgbClr val="FFC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sp>
        <p:nvSpPr>
          <p:cNvPr id="12" name="CuadroTexto 11"/>
          <p:cNvSpPr txBox="1"/>
          <p:nvPr/>
        </p:nvSpPr>
        <p:spPr>
          <a:xfrm>
            <a:off x="6836877" y="5663897"/>
            <a:ext cx="1002198" cy="584775"/>
          </a:xfrm>
          <a:prstGeom prst="rect">
            <a:avLst/>
          </a:prstGeom>
          <a:noFill/>
        </p:spPr>
        <p:txBody>
          <a:bodyPr wrap="none" rtlCol="0">
            <a:spAutoFit/>
          </a:bodyPr>
          <a:lstStyle>
            <a:defPPr>
              <a:defRPr lang="es-ES"/>
            </a:defPPr>
            <a:lvl1pPr algn="ctr">
              <a:defRPr sz="1600">
                <a:solidFill>
                  <a:schemeClr val="tx1"/>
                </a:solidFill>
                <a:effectLst/>
                <a:latin typeface="+mn-lt"/>
              </a:defRPr>
            </a:lvl1pPr>
          </a:lstStyle>
          <a:p>
            <a:r>
              <a:rPr lang="es-ES_tradnl" dirty="0"/>
              <a:t>TOTAL</a:t>
            </a:r>
          </a:p>
          <a:p>
            <a:r>
              <a:rPr lang="es-ES_tradnl" dirty="0"/>
              <a:t>(30 </a:t>
            </a:r>
            <a:r>
              <a:rPr lang="es-ES_tradnl" dirty="0" err="1"/>
              <a:t>ptos</a:t>
            </a:r>
            <a:r>
              <a:rPr lang="es-ES_tradnl" dirty="0"/>
              <a:t>)</a:t>
            </a:r>
            <a:endParaRPr lang="es-ES" dirty="0" err="1"/>
          </a:p>
        </p:txBody>
      </p:sp>
      <p:sp>
        <p:nvSpPr>
          <p:cNvPr id="19" name="Rectángulo 18"/>
          <p:cNvSpPr/>
          <p:nvPr/>
        </p:nvSpPr>
        <p:spPr bwMode="auto">
          <a:xfrm>
            <a:off x="1352550" y="1323975"/>
            <a:ext cx="781050" cy="238125"/>
          </a:xfrm>
          <a:prstGeom prst="rect">
            <a:avLst/>
          </a:prstGeom>
          <a:noFill/>
          <a:ln w="19050"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sp>
        <p:nvSpPr>
          <p:cNvPr id="20" name="Rectángulo 19"/>
          <p:cNvSpPr/>
          <p:nvPr/>
        </p:nvSpPr>
        <p:spPr bwMode="auto">
          <a:xfrm>
            <a:off x="2762250" y="1875264"/>
            <a:ext cx="781050" cy="238125"/>
          </a:xfrm>
          <a:prstGeom prst="rect">
            <a:avLst/>
          </a:prstGeom>
          <a:noFill/>
          <a:ln w="19050"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sp>
        <p:nvSpPr>
          <p:cNvPr id="21" name="Rectángulo 20"/>
          <p:cNvSpPr/>
          <p:nvPr/>
        </p:nvSpPr>
        <p:spPr bwMode="auto">
          <a:xfrm>
            <a:off x="4475956" y="1875263"/>
            <a:ext cx="781050" cy="238125"/>
          </a:xfrm>
          <a:prstGeom prst="rect">
            <a:avLst/>
          </a:prstGeom>
          <a:noFill/>
          <a:ln w="19050"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sp>
        <p:nvSpPr>
          <p:cNvPr id="22" name="Rectángulo 21"/>
          <p:cNvSpPr/>
          <p:nvPr/>
        </p:nvSpPr>
        <p:spPr bwMode="auto">
          <a:xfrm>
            <a:off x="6132511" y="1894314"/>
            <a:ext cx="1211263" cy="238125"/>
          </a:xfrm>
          <a:prstGeom prst="rect">
            <a:avLst/>
          </a:prstGeom>
          <a:noFill/>
          <a:ln w="19050"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sp>
        <p:nvSpPr>
          <p:cNvPr id="23" name="Rectángulo 22"/>
          <p:cNvSpPr/>
          <p:nvPr/>
        </p:nvSpPr>
        <p:spPr bwMode="auto">
          <a:xfrm>
            <a:off x="3333749" y="2390775"/>
            <a:ext cx="600075" cy="238125"/>
          </a:xfrm>
          <a:prstGeom prst="rect">
            <a:avLst/>
          </a:prstGeom>
          <a:noFill/>
          <a:ln w="19050"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sp>
        <p:nvSpPr>
          <p:cNvPr id="24" name="Rectángulo 23"/>
          <p:cNvSpPr/>
          <p:nvPr/>
        </p:nvSpPr>
        <p:spPr bwMode="auto">
          <a:xfrm>
            <a:off x="1352550" y="2795006"/>
            <a:ext cx="1409700" cy="238125"/>
          </a:xfrm>
          <a:prstGeom prst="rect">
            <a:avLst/>
          </a:prstGeom>
          <a:noFill/>
          <a:ln w="19050"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sp>
        <p:nvSpPr>
          <p:cNvPr id="25" name="Rectángulo 24"/>
          <p:cNvSpPr/>
          <p:nvPr/>
        </p:nvSpPr>
        <p:spPr bwMode="auto">
          <a:xfrm>
            <a:off x="2133600" y="3208526"/>
            <a:ext cx="1638300" cy="238125"/>
          </a:xfrm>
          <a:prstGeom prst="rect">
            <a:avLst/>
          </a:prstGeom>
          <a:noFill/>
          <a:ln w="19050"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sp>
        <p:nvSpPr>
          <p:cNvPr id="26" name="Rectángulo 25"/>
          <p:cNvSpPr/>
          <p:nvPr/>
        </p:nvSpPr>
        <p:spPr bwMode="auto">
          <a:xfrm>
            <a:off x="3933824" y="3571176"/>
            <a:ext cx="1400176" cy="238125"/>
          </a:xfrm>
          <a:prstGeom prst="rect">
            <a:avLst/>
          </a:prstGeom>
          <a:noFill/>
          <a:ln w="19050"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sp>
        <p:nvSpPr>
          <p:cNvPr id="27" name="CuadroTexto 26"/>
          <p:cNvSpPr txBox="1"/>
          <p:nvPr/>
        </p:nvSpPr>
        <p:spPr>
          <a:xfrm>
            <a:off x="116663" y="4954270"/>
            <a:ext cx="1035861" cy="338554"/>
          </a:xfrm>
          <a:prstGeom prst="rect">
            <a:avLst/>
          </a:prstGeom>
          <a:noFill/>
        </p:spPr>
        <p:txBody>
          <a:bodyPr wrap="none" rtlCol="0">
            <a:spAutoFit/>
          </a:bodyPr>
          <a:lstStyle/>
          <a:p>
            <a:pPr algn="ctr"/>
            <a:r>
              <a:rPr lang="es-ES_tradnl" sz="1600" dirty="0">
                <a:solidFill>
                  <a:srgbClr val="C00000"/>
                </a:solidFill>
                <a:effectLst/>
                <a:latin typeface="+mn-lt"/>
              </a:rPr>
              <a:t>(Punto 2)</a:t>
            </a:r>
            <a:endParaRPr lang="es-ES" sz="1600" dirty="0" err="1">
              <a:solidFill>
                <a:srgbClr val="C00000"/>
              </a:solidFill>
              <a:effectLst/>
              <a:latin typeface="+mn-lt"/>
            </a:endParaRPr>
          </a:p>
        </p:txBody>
      </p:sp>
    </p:spTree>
    <p:extLst>
      <p:ext uri="{BB962C8B-B14F-4D97-AF65-F5344CB8AC3E}">
        <p14:creationId xmlns:p14="http://schemas.microsoft.com/office/powerpoint/2010/main" val="1671736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0"/>
          </p:nvPr>
        </p:nvSpPr>
        <p:spPr/>
        <p:txBody>
          <a:bodyPr/>
          <a:lstStyle/>
          <a:p>
            <a:r>
              <a:rPr lang="es-ES" dirty="0"/>
              <a:t>Evaluación en convocatorias competitivas</a:t>
            </a:r>
          </a:p>
        </p:txBody>
      </p:sp>
      <p:pic>
        <p:nvPicPr>
          <p:cNvPr id="3" name="Imagen 2"/>
          <p:cNvPicPr>
            <a:picLocks noChangeAspect="1"/>
          </p:cNvPicPr>
          <p:nvPr/>
        </p:nvPicPr>
        <p:blipFill rotWithShape="1">
          <a:blip r:embed="rId2"/>
          <a:srcRect l="-247" t="5606" r="247" b="50615"/>
          <a:stretch/>
        </p:blipFill>
        <p:spPr>
          <a:xfrm>
            <a:off x="1174330" y="1024878"/>
            <a:ext cx="8667433" cy="4014659"/>
          </a:xfrm>
          <a:prstGeom prst="rect">
            <a:avLst/>
          </a:prstGeom>
        </p:spPr>
      </p:pic>
      <p:sp>
        <p:nvSpPr>
          <p:cNvPr id="7" name="Rectángulo 6"/>
          <p:cNvSpPr/>
          <p:nvPr/>
        </p:nvSpPr>
        <p:spPr bwMode="auto">
          <a:xfrm>
            <a:off x="1123581" y="5083356"/>
            <a:ext cx="3681126" cy="910029"/>
          </a:xfrm>
          <a:prstGeom prst="rect">
            <a:avLst/>
          </a:prstGeom>
          <a:noFill/>
          <a:ln w="9525" cap="flat" cmpd="sng" algn="ctr">
            <a:solidFill>
              <a:srgbClr val="FFC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sp>
        <p:nvSpPr>
          <p:cNvPr id="8" name="CuadroTexto 7"/>
          <p:cNvSpPr txBox="1"/>
          <p:nvPr/>
        </p:nvSpPr>
        <p:spPr>
          <a:xfrm>
            <a:off x="150618" y="5078659"/>
            <a:ext cx="1002198" cy="830997"/>
          </a:xfrm>
          <a:prstGeom prst="rect">
            <a:avLst/>
          </a:prstGeom>
          <a:noFill/>
        </p:spPr>
        <p:txBody>
          <a:bodyPr wrap="none" rtlCol="0">
            <a:spAutoFit/>
          </a:bodyPr>
          <a:lstStyle>
            <a:defPPr>
              <a:defRPr lang="es-ES"/>
            </a:defPPr>
            <a:lvl1pPr algn="ctr">
              <a:defRPr sz="1600">
                <a:solidFill>
                  <a:schemeClr val="tx1"/>
                </a:solidFill>
                <a:effectLst/>
                <a:latin typeface="+mn-lt"/>
              </a:defRPr>
            </a:lvl1pPr>
          </a:lstStyle>
          <a:p>
            <a:r>
              <a:rPr lang="es-ES_tradnl" dirty="0"/>
              <a:t>Informe </a:t>
            </a:r>
          </a:p>
          <a:p>
            <a:r>
              <a:rPr lang="es-ES_tradnl" dirty="0"/>
              <a:t>Técnico</a:t>
            </a:r>
          </a:p>
          <a:p>
            <a:r>
              <a:rPr lang="es-ES_tradnl" dirty="0"/>
              <a:t>(30 </a:t>
            </a:r>
            <a:r>
              <a:rPr lang="es-ES_tradnl" dirty="0" err="1"/>
              <a:t>ptos</a:t>
            </a:r>
            <a:r>
              <a:rPr lang="es-ES_tradnl" dirty="0"/>
              <a:t>)</a:t>
            </a:r>
            <a:endParaRPr lang="es-ES" dirty="0" err="1"/>
          </a:p>
        </p:txBody>
      </p:sp>
      <p:sp>
        <p:nvSpPr>
          <p:cNvPr id="9" name="Rectángulo 8"/>
          <p:cNvSpPr/>
          <p:nvPr/>
        </p:nvSpPr>
        <p:spPr bwMode="auto">
          <a:xfrm>
            <a:off x="201527" y="5078660"/>
            <a:ext cx="900380" cy="896162"/>
          </a:xfrm>
          <a:prstGeom prst="rect">
            <a:avLst/>
          </a:prstGeom>
          <a:noFill/>
          <a:ln w="9525" cap="flat" cmpd="sng" algn="ctr">
            <a:solidFill>
              <a:srgbClr val="FFC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sp>
        <p:nvSpPr>
          <p:cNvPr id="10" name="Rectángulo 9"/>
          <p:cNvSpPr/>
          <p:nvPr/>
        </p:nvSpPr>
        <p:spPr bwMode="auto">
          <a:xfrm>
            <a:off x="254444" y="2197497"/>
            <a:ext cx="1214579" cy="792463"/>
          </a:xfrm>
          <a:prstGeom prst="rect">
            <a:avLst/>
          </a:prstGeom>
          <a:noFill/>
          <a:ln w="9525" cap="flat" cmpd="sng" algn="ctr">
            <a:solidFill>
              <a:srgbClr val="FFC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sp>
        <p:nvSpPr>
          <p:cNvPr id="11" name="CuadroTexto 10"/>
          <p:cNvSpPr txBox="1"/>
          <p:nvPr/>
        </p:nvSpPr>
        <p:spPr>
          <a:xfrm>
            <a:off x="254444" y="2158964"/>
            <a:ext cx="1276310" cy="830997"/>
          </a:xfrm>
          <a:prstGeom prst="rect">
            <a:avLst/>
          </a:prstGeom>
          <a:noFill/>
        </p:spPr>
        <p:txBody>
          <a:bodyPr wrap="none" rtlCol="0">
            <a:spAutoFit/>
          </a:bodyPr>
          <a:lstStyle/>
          <a:p>
            <a:pPr algn="ctr"/>
            <a:r>
              <a:rPr lang="es-ES_tradnl" sz="1600" dirty="0">
                <a:solidFill>
                  <a:schemeClr val="tx1"/>
                </a:solidFill>
                <a:effectLst/>
                <a:latin typeface="+mn-lt"/>
              </a:rPr>
              <a:t>Evaluación</a:t>
            </a:r>
          </a:p>
          <a:p>
            <a:pPr algn="ctr"/>
            <a:r>
              <a:rPr lang="es-ES_tradnl" sz="1600" dirty="0">
                <a:solidFill>
                  <a:schemeClr val="tx1"/>
                </a:solidFill>
                <a:effectLst/>
                <a:latin typeface="+mn-lt"/>
              </a:rPr>
              <a:t> estratégica</a:t>
            </a:r>
          </a:p>
          <a:p>
            <a:pPr algn="ctr"/>
            <a:r>
              <a:rPr lang="es-ES_tradnl" sz="1600" dirty="0">
                <a:solidFill>
                  <a:schemeClr val="tx1"/>
                </a:solidFill>
                <a:effectLst/>
                <a:latin typeface="+mn-lt"/>
              </a:rPr>
              <a:t>(40 </a:t>
            </a:r>
            <a:r>
              <a:rPr lang="es-ES_tradnl" sz="1600" dirty="0" err="1">
                <a:solidFill>
                  <a:schemeClr val="tx1"/>
                </a:solidFill>
                <a:effectLst/>
                <a:latin typeface="+mn-lt"/>
              </a:rPr>
              <a:t>ptos</a:t>
            </a:r>
            <a:r>
              <a:rPr lang="es-ES_tradnl" sz="1600" dirty="0">
                <a:solidFill>
                  <a:schemeClr val="tx1"/>
                </a:solidFill>
                <a:effectLst/>
                <a:latin typeface="+mn-lt"/>
              </a:rPr>
              <a:t>)</a:t>
            </a:r>
            <a:endParaRPr lang="es-ES" sz="1600" dirty="0" err="1">
              <a:solidFill>
                <a:schemeClr val="tx1"/>
              </a:solidFill>
              <a:effectLst/>
              <a:latin typeface="+mn-lt"/>
            </a:endParaRPr>
          </a:p>
        </p:txBody>
      </p:sp>
      <p:sp>
        <p:nvSpPr>
          <p:cNvPr id="13" name="CuadroTexto 12"/>
          <p:cNvSpPr txBox="1"/>
          <p:nvPr/>
        </p:nvSpPr>
        <p:spPr>
          <a:xfrm>
            <a:off x="1290233" y="5111243"/>
            <a:ext cx="3009157" cy="830997"/>
          </a:xfrm>
          <a:prstGeom prst="rect">
            <a:avLst/>
          </a:prstGeom>
          <a:noFill/>
        </p:spPr>
        <p:txBody>
          <a:bodyPr wrap="none" rtlCol="0">
            <a:spAutoFit/>
          </a:bodyPr>
          <a:lstStyle>
            <a:defPPr>
              <a:defRPr lang="es-ES"/>
            </a:defPPr>
            <a:lvl1pPr algn="ctr">
              <a:defRPr sz="1600">
                <a:solidFill>
                  <a:schemeClr val="tx1"/>
                </a:solidFill>
                <a:effectLst/>
                <a:latin typeface="+mn-lt"/>
              </a:defRPr>
            </a:lvl1pPr>
          </a:lstStyle>
          <a:p>
            <a:pPr algn="l"/>
            <a:r>
              <a:rPr lang="es-ES_tradnl" dirty="0"/>
              <a:t>Calidad científica (7 </a:t>
            </a:r>
            <a:r>
              <a:rPr lang="es-ES_tradnl" dirty="0" err="1"/>
              <a:t>ptos</a:t>
            </a:r>
            <a:r>
              <a:rPr lang="es-ES_tradnl" dirty="0"/>
              <a:t>)</a:t>
            </a:r>
          </a:p>
          <a:p>
            <a:pPr algn="l"/>
            <a:r>
              <a:rPr lang="es-ES_tradnl" dirty="0"/>
              <a:t>Calidad metodológica (8 </a:t>
            </a:r>
            <a:r>
              <a:rPr lang="es-ES_tradnl" dirty="0" err="1"/>
              <a:t>ptos</a:t>
            </a:r>
            <a:r>
              <a:rPr lang="es-ES_tradnl" dirty="0"/>
              <a:t>)</a:t>
            </a:r>
          </a:p>
          <a:p>
            <a:pPr algn="l"/>
            <a:r>
              <a:rPr lang="es-ES_tradnl" dirty="0"/>
              <a:t>Viabilidad (15 puntos)</a:t>
            </a:r>
          </a:p>
        </p:txBody>
      </p:sp>
      <p:sp>
        <p:nvSpPr>
          <p:cNvPr id="15" name="Título 1"/>
          <p:cNvSpPr>
            <a:spLocks noGrp="1"/>
          </p:cNvSpPr>
          <p:nvPr>
            <p:ph type="title"/>
          </p:nvPr>
        </p:nvSpPr>
        <p:spPr>
          <a:xfrm>
            <a:off x="0" y="0"/>
            <a:ext cx="8534400" cy="533400"/>
          </a:xfrm>
        </p:spPr>
        <p:txBody>
          <a:bodyPr/>
          <a:lstStyle/>
          <a:p>
            <a:r>
              <a:rPr lang="es-ES_tradnl" dirty="0"/>
              <a:t>3.- EVALUACIÓN ESTRATÉGICA Y SINTEXIS</a:t>
            </a:r>
            <a:endParaRPr lang="es-ES" dirty="0"/>
          </a:p>
        </p:txBody>
      </p:sp>
      <p:sp>
        <p:nvSpPr>
          <p:cNvPr id="16" name="Rectángulo 15"/>
          <p:cNvSpPr/>
          <p:nvPr/>
        </p:nvSpPr>
        <p:spPr bwMode="auto">
          <a:xfrm>
            <a:off x="7466286" y="156971"/>
            <a:ext cx="1114425" cy="896162"/>
          </a:xfrm>
          <a:prstGeom prst="rect">
            <a:avLst/>
          </a:prstGeom>
          <a:noFill/>
          <a:ln w="9525" cap="flat" cmpd="sng" algn="ctr">
            <a:solidFill>
              <a:srgbClr val="FFC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sp>
        <p:nvSpPr>
          <p:cNvPr id="17" name="CuadroTexto 16"/>
          <p:cNvSpPr txBox="1"/>
          <p:nvPr/>
        </p:nvSpPr>
        <p:spPr>
          <a:xfrm>
            <a:off x="6786528" y="241012"/>
            <a:ext cx="2182374" cy="584775"/>
          </a:xfrm>
          <a:prstGeom prst="rect">
            <a:avLst/>
          </a:prstGeom>
          <a:noFill/>
        </p:spPr>
        <p:txBody>
          <a:bodyPr wrap="square" rtlCol="0">
            <a:spAutoFit/>
          </a:bodyPr>
          <a:lstStyle>
            <a:defPPr>
              <a:defRPr lang="es-ES"/>
            </a:defPPr>
            <a:lvl1pPr algn="ctr">
              <a:defRPr sz="1600">
                <a:solidFill>
                  <a:schemeClr val="tx1"/>
                </a:solidFill>
                <a:effectLst/>
                <a:latin typeface="+mn-lt"/>
              </a:defRPr>
            </a:lvl1pPr>
          </a:lstStyle>
          <a:p>
            <a:r>
              <a:rPr lang="es-ES_tradnl" dirty="0"/>
              <a:t>TOTAL PI</a:t>
            </a:r>
          </a:p>
          <a:p>
            <a:r>
              <a:rPr lang="es-ES_tradnl" dirty="0"/>
              <a:t>(70 </a:t>
            </a:r>
            <a:r>
              <a:rPr lang="es-ES_tradnl" dirty="0" err="1"/>
              <a:t>ptos</a:t>
            </a:r>
            <a:r>
              <a:rPr lang="es-ES_tradnl" dirty="0"/>
              <a:t>)</a:t>
            </a:r>
            <a:endParaRPr lang="es-ES" dirty="0" err="1"/>
          </a:p>
        </p:txBody>
      </p:sp>
      <p:sp>
        <p:nvSpPr>
          <p:cNvPr id="18" name="Rectángulo 17"/>
          <p:cNvSpPr/>
          <p:nvPr/>
        </p:nvSpPr>
        <p:spPr bwMode="auto">
          <a:xfrm>
            <a:off x="1817515" y="1069041"/>
            <a:ext cx="885483" cy="238125"/>
          </a:xfrm>
          <a:prstGeom prst="rect">
            <a:avLst/>
          </a:prstGeom>
          <a:noFill/>
          <a:ln w="19050"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sp>
        <p:nvSpPr>
          <p:cNvPr id="19" name="Rectángulo 18"/>
          <p:cNvSpPr/>
          <p:nvPr/>
        </p:nvSpPr>
        <p:spPr bwMode="auto">
          <a:xfrm>
            <a:off x="1852898" y="2102247"/>
            <a:ext cx="1033177" cy="238125"/>
          </a:xfrm>
          <a:prstGeom prst="rect">
            <a:avLst/>
          </a:prstGeom>
          <a:noFill/>
          <a:ln w="19050"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sp>
        <p:nvSpPr>
          <p:cNvPr id="20" name="Rectángulo 19"/>
          <p:cNvSpPr/>
          <p:nvPr/>
        </p:nvSpPr>
        <p:spPr bwMode="auto">
          <a:xfrm>
            <a:off x="1852899" y="3280541"/>
            <a:ext cx="2947701" cy="238125"/>
          </a:xfrm>
          <a:prstGeom prst="rect">
            <a:avLst/>
          </a:prstGeom>
          <a:noFill/>
          <a:ln w="19050"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sp>
        <p:nvSpPr>
          <p:cNvPr id="21" name="Rectángulo 20"/>
          <p:cNvSpPr/>
          <p:nvPr/>
        </p:nvSpPr>
        <p:spPr bwMode="auto">
          <a:xfrm>
            <a:off x="1852898" y="4457504"/>
            <a:ext cx="2947701" cy="238125"/>
          </a:xfrm>
          <a:prstGeom prst="rect">
            <a:avLst/>
          </a:prstGeom>
          <a:noFill/>
          <a:ln w="19050"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cxnSp>
        <p:nvCxnSpPr>
          <p:cNvPr id="23" name="Conector recto 22"/>
          <p:cNvCxnSpPr/>
          <p:nvPr/>
        </p:nvCxnSpPr>
        <p:spPr bwMode="auto">
          <a:xfrm>
            <a:off x="4191000" y="1273062"/>
            <a:ext cx="838200" cy="0"/>
          </a:xfrm>
          <a:prstGeom prst="line">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5" name="Conector recto 24"/>
          <p:cNvCxnSpPr/>
          <p:nvPr/>
        </p:nvCxnSpPr>
        <p:spPr bwMode="auto">
          <a:xfrm>
            <a:off x="3962400" y="1454037"/>
            <a:ext cx="2705100" cy="0"/>
          </a:xfrm>
          <a:prstGeom prst="line">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 name="Conector recto 26"/>
          <p:cNvCxnSpPr/>
          <p:nvPr/>
        </p:nvCxnSpPr>
        <p:spPr bwMode="auto">
          <a:xfrm>
            <a:off x="7200900" y="1454037"/>
            <a:ext cx="1123950" cy="0"/>
          </a:xfrm>
          <a:prstGeom prst="line">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9" name="Conector recto 28"/>
          <p:cNvCxnSpPr/>
          <p:nvPr/>
        </p:nvCxnSpPr>
        <p:spPr bwMode="auto">
          <a:xfrm>
            <a:off x="4352925" y="2376727"/>
            <a:ext cx="2150577" cy="9958"/>
          </a:xfrm>
          <a:prstGeom prst="line">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Conector recto 30"/>
          <p:cNvCxnSpPr/>
          <p:nvPr/>
        </p:nvCxnSpPr>
        <p:spPr bwMode="auto">
          <a:xfrm>
            <a:off x="1866551" y="2378473"/>
            <a:ext cx="502935" cy="0"/>
          </a:xfrm>
          <a:prstGeom prst="line">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6" name="Conector recto 35"/>
          <p:cNvCxnSpPr/>
          <p:nvPr/>
        </p:nvCxnSpPr>
        <p:spPr bwMode="auto">
          <a:xfrm>
            <a:off x="3219101" y="2567661"/>
            <a:ext cx="1390999" cy="0"/>
          </a:xfrm>
          <a:prstGeom prst="line">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8" name="Conector recto 37"/>
          <p:cNvCxnSpPr/>
          <p:nvPr/>
        </p:nvCxnSpPr>
        <p:spPr bwMode="auto">
          <a:xfrm>
            <a:off x="6667500" y="2543862"/>
            <a:ext cx="393214" cy="0"/>
          </a:xfrm>
          <a:prstGeom prst="line">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Conector recto 40"/>
          <p:cNvCxnSpPr/>
          <p:nvPr/>
        </p:nvCxnSpPr>
        <p:spPr bwMode="auto">
          <a:xfrm>
            <a:off x="2008481" y="3768975"/>
            <a:ext cx="2258719" cy="0"/>
          </a:xfrm>
          <a:prstGeom prst="line">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 name="Conector recto 42"/>
          <p:cNvCxnSpPr/>
          <p:nvPr/>
        </p:nvCxnSpPr>
        <p:spPr bwMode="auto">
          <a:xfrm flipV="1">
            <a:off x="6002768" y="3564979"/>
            <a:ext cx="1559045" cy="7912"/>
          </a:xfrm>
          <a:prstGeom prst="line">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5" name="Conector recto 44"/>
          <p:cNvCxnSpPr/>
          <p:nvPr/>
        </p:nvCxnSpPr>
        <p:spPr bwMode="auto">
          <a:xfrm>
            <a:off x="7611037" y="3768975"/>
            <a:ext cx="713813" cy="0"/>
          </a:xfrm>
          <a:prstGeom prst="line">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6" name="Conector recto 45"/>
          <p:cNvCxnSpPr/>
          <p:nvPr/>
        </p:nvCxnSpPr>
        <p:spPr bwMode="auto">
          <a:xfrm>
            <a:off x="1970381" y="3938453"/>
            <a:ext cx="399105" cy="0"/>
          </a:xfrm>
          <a:prstGeom prst="line">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9" name="Conector recto 48"/>
          <p:cNvCxnSpPr/>
          <p:nvPr/>
        </p:nvCxnSpPr>
        <p:spPr bwMode="auto">
          <a:xfrm>
            <a:off x="3278618" y="4707678"/>
            <a:ext cx="3280997" cy="5460"/>
          </a:xfrm>
          <a:prstGeom prst="line">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 name="Imagen 1"/>
          <p:cNvPicPr>
            <a:picLocks noChangeAspect="1"/>
          </p:cNvPicPr>
          <p:nvPr/>
        </p:nvPicPr>
        <p:blipFill>
          <a:blip r:embed="rId3"/>
          <a:stretch>
            <a:fillRect/>
          </a:stretch>
        </p:blipFill>
        <p:spPr>
          <a:xfrm>
            <a:off x="260143" y="696134"/>
            <a:ext cx="4152900" cy="382891"/>
          </a:xfrm>
          <a:prstGeom prst="rect">
            <a:avLst/>
          </a:prstGeom>
        </p:spPr>
      </p:pic>
      <p:sp>
        <p:nvSpPr>
          <p:cNvPr id="30" name="Rectángulo 29"/>
          <p:cNvSpPr/>
          <p:nvPr/>
        </p:nvSpPr>
        <p:spPr bwMode="auto">
          <a:xfrm>
            <a:off x="7883722" y="5111243"/>
            <a:ext cx="1986034" cy="896162"/>
          </a:xfrm>
          <a:prstGeom prst="rect">
            <a:avLst/>
          </a:prstGeom>
          <a:noFill/>
          <a:ln w="9525" cap="flat" cmpd="sng" algn="ctr">
            <a:solidFill>
              <a:srgbClr val="FFC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sp>
        <p:nvSpPr>
          <p:cNvPr id="32" name="CuadroTexto 31"/>
          <p:cNvSpPr txBox="1"/>
          <p:nvPr/>
        </p:nvSpPr>
        <p:spPr>
          <a:xfrm>
            <a:off x="7892739" y="5156631"/>
            <a:ext cx="1977017" cy="1077218"/>
          </a:xfrm>
          <a:prstGeom prst="rect">
            <a:avLst/>
          </a:prstGeom>
          <a:noFill/>
        </p:spPr>
        <p:txBody>
          <a:bodyPr wrap="square" rtlCol="0">
            <a:spAutoFit/>
          </a:bodyPr>
          <a:lstStyle>
            <a:defPPr>
              <a:defRPr lang="es-ES"/>
            </a:defPPr>
            <a:lvl1pPr algn="ctr">
              <a:defRPr sz="1600">
                <a:solidFill>
                  <a:schemeClr val="tx1"/>
                </a:solidFill>
                <a:effectLst/>
                <a:latin typeface="+mn-lt"/>
              </a:defRPr>
            </a:lvl1pPr>
          </a:lstStyle>
          <a:p>
            <a:r>
              <a:rPr lang="es-ES_tradnl" dirty="0"/>
              <a:t>TOTAL Ejemplo 71</a:t>
            </a:r>
          </a:p>
          <a:p>
            <a:r>
              <a:rPr lang="es-ES_tradnl" dirty="0"/>
              <a:t> Equipo: 13+8= 21</a:t>
            </a:r>
          </a:p>
          <a:p>
            <a:r>
              <a:rPr lang="es-ES_tradnl" dirty="0"/>
              <a:t>      PI: 17+33= 50</a:t>
            </a:r>
          </a:p>
          <a:p>
            <a:r>
              <a:rPr lang="es-ES_tradnl" dirty="0"/>
              <a:t> </a:t>
            </a:r>
          </a:p>
        </p:txBody>
      </p:sp>
      <p:pic>
        <p:nvPicPr>
          <p:cNvPr id="5" name="Imagen 4"/>
          <p:cNvPicPr>
            <a:picLocks noChangeAspect="1"/>
          </p:cNvPicPr>
          <p:nvPr/>
        </p:nvPicPr>
        <p:blipFill>
          <a:blip r:embed="rId4"/>
          <a:stretch>
            <a:fillRect/>
          </a:stretch>
        </p:blipFill>
        <p:spPr>
          <a:xfrm>
            <a:off x="4231831" y="5004510"/>
            <a:ext cx="3531044" cy="1795029"/>
          </a:xfrm>
          <a:prstGeom prst="rect">
            <a:avLst/>
          </a:prstGeom>
        </p:spPr>
      </p:pic>
    </p:spTree>
    <p:extLst>
      <p:ext uri="{BB962C8B-B14F-4D97-AF65-F5344CB8AC3E}">
        <p14:creationId xmlns:p14="http://schemas.microsoft.com/office/powerpoint/2010/main" val="3332326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E058BE-3EB6-35DD-1419-089A30989D57}"/>
              </a:ext>
            </a:extLst>
          </p:cNvPr>
          <p:cNvSpPr>
            <a:spLocks noGrp="1"/>
          </p:cNvSpPr>
          <p:nvPr>
            <p:ph type="title"/>
          </p:nvPr>
        </p:nvSpPr>
        <p:spPr/>
        <p:txBody>
          <a:bodyPr/>
          <a:lstStyle/>
          <a:p>
            <a:r>
              <a:rPr lang="es-ES" dirty="0"/>
              <a:t>FILOSOFÍA, además de saber de lo que habla…</a:t>
            </a:r>
          </a:p>
        </p:txBody>
      </p:sp>
      <p:sp>
        <p:nvSpPr>
          <p:cNvPr id="4" name="Marcador de pie de página 3">
            <a:extLst>
              <a:ext uri="{FF2B5EF4-FFF2-40B4-BE49-F238E27FC236}">
                <a16:creationId xmlns:a16="http://schemas.microsoft.com/office/drawing/2014/main" id="{E18A114A-EB37-013C-504A-0E94155061CD}"/>
              </a:ext>
            </a:extLst>
          </p:cNvPr>
          <p:cNvSpPr>
            <a:spLocks noGrp="1"/>
          </p:cNvSpPr>
          <p:nvPr>
            <p:ph type="ftr" sz="quarter" idx="10"/>
          </p:nvPr>
        </p:nvSpPr>
        <p:spPr/>
        <p:txBody>
          <a:bodyPr/>
          <a:lstStyle/>
          <a:p>
            <a:r>
              <a:rPr lang="es-ES"/>
              <a:t>Taller - evaluación</a:t>
            </a:r>
            <a:endParaRPr lang="es-ES" dirty="0"/>
          </a:p>
        </p:txBody>
      </p:sp>
      <p:pic>
        <p:nvPicPr>
          <p:cNvPr id="5" name="Marcador de contenido 4">
            <a:extLst>
              <a:ext uri="{FF2B5EF4-FFF2-40B4-BE49-F238E27FC236}">
                <a16:creationId xmlns:a16="http://schemas.microsoft.com/office/drawing/2014/main" id="{4E93667C-3A4A-E751-9EC9-0E25071F86A6}"/>
              </a:ext>
            </a:extLst>
          </p:cNvPr>
          <p:cNvPicPr>
            <a:picLocks noGrp="1" noChangeAspect="1"/>
          </p:cNvPicPr>
          <p:nvPr>
            <p:ph idx="1"/>
          </p:nvPr>
        </p:nvPicPr>
        <p:blipFill>
          <a:blip r:embed="rId2"/>
          <a:stretch>
            <a:fillRect/>
          </a:stretch>
        </p:blipFill>
        <p:spPr>
          <a:xfrm>
            <a:off x="1301261" y="3054345"/>
            <a:ext cx="6512712" cy="3438530"/>
          </a:xfrm>
          <a:prstGeom prst="rect">
            <a:avLst/>
          </a:prstGeom>
        </p:spPr>
      </p:pic>
      <p:sp>
        <p:nvSpPr>
          <p:cNvPr id="6" name="CuadroTexto 5">
            <a:extLst>
              <a:ext uri="{FF2B5EF4-FFF2-40B4-BE49-F238E27FC236}">
                <a16:creationId xmlns:a16="http://schemas.microsoft.com/office/drawing/2014/main" id="{1EBF6088-847C-C436-C813-CF2BAC3E86FD}"/>
              </a:ext>
            </a:extLst>
          </p:cNvPr>
          <p:cNvSpPr txBox="1"/>
          <p:nvPr/>
        </p:nvSpPr>
        <p:spPr>
          <a:xfrm>
            <a:off x="1301261" y="673073"/>
            <a:ext cx="6268915" cy="830997"/>
          </a:xfrm>
          <a:prstGeom prst="rect">
            <a:avLst/>
          </a:prstGeom>
          <a:noFill/>
        </p:spPr>
        <p:txBody>
          <a:bodyPr wrap="square" rtlCol="0">
            <a:spAutoFit/>
          </a:bodyPr>
          <a:lstStyle/>
          <a:p>
            <a:r>
              <a:rPr lang="es-ES" sz="2400" dirty="0">
                <a:solidFill>
                  <a:schemeClr val="tx1"/>
                </a:solidFill>
                <a:effectLst/>
                <a:latin typeface="+mn-lt"/>
              </a:rPr>
              <a:t>¿Si le damos financiación, llevará el proyecto a término?</a:t>
            </a:r>
          </a:p>
        </p:txBody>
      </p:sp>
      <p:sp>
        <p:nvSpPr>
          <p:cNvPr id="8" name="CuadroTexto 7">
            <a:extLst>
              <a:ext uri="{FF2B5EF4-FFF2-40B4-BE49-F238E27FC236}">
                <a16:creationId xmlns:a16="http://schemas.microsoft.com/office/drawing/2014/main" id="{29375ABC-38B3-54D6-0E2F-F7E5661A1214}"/>
              </a:ext>
            </a:extLst>
          </p:cNvPr>
          <p:cNvSpPr txBox="1"/>
          <p:nvPr/>
        </p:nvSpPr>
        <p:spPr>
          <a:xfrm>
            <a:off x="1301261" y="1514493"/>
            <a:ext cx="6268915" cy="830997"/>
          </a:xfrm>
          <a:prstGeom prst="rect">
            <a:avLst/>
          </a:prstGeom>
          <a:noFill/>
        </p:spPr>
        <p:txBody>
          <a:bodyPr wrap="square" rtlCol="0">
            <a:spAutoFit/>
          </a:bodyPr>
          <a:lstStyle/>
          <a:p>
            <a:r>
              <a:rPr lang="es-ES" sz="2400" dirty="0">
                <a:solidFill>
                  <a:schemeClr val="tx1"/>
                </a:solidFill>
                <a:effectLst/>
                <a:latin typeface="+mn-lt"/>
              </a:rPr>
              <a:t>¿Si lo lleva a término, mejoraría los ámbitos que priorizamos?</a:t>
            </a:r>
          </a:p>
        </p:txBody>
      </p:sp>
      <p:sp>
        <p:nvSpPr>
          <p:cNvPr id="9" name="CuadroTexto 8">
            <a:extLst>
              <a:ext uri="{FF2B5EF4-FFF2-40B4-BE49-F238E27FC236}">
                <a16:creationId xmlns:a16="http://schemas.microsoft.com/office/drawing/2014/main" id="{60B4F190-E829-D664-3885-156CB3656ACC}"/>
              </a:ext>
            </a:extLst>
          </p:cNvPr>
          <p:cNvSpPr txBox="1"/>
          <p:nvPr/>
        </p:nvSpPr>
        <p:spPr>
          <a:xfrm>
            <a:off x="1301260" y="2320745"/>
            <a:ext cx="6268915" cy="830997"/>
          </a:xfrm>
          <a:prstGeom prst="rect">
            <a:avLst/>
          </a:prstGeom>
          <a:noFill/>
        </p:spPr>
        <p:txBody>
          <a:bodyPr wrap="square" rtlCol="0">
            <a:spAutoFit/>
          </a:bodyPr>
          <a:lstStyle/>
          <a:p>
            <a:r>
              <a:rPr lang="es-ES" sz="2400" dirty="0">
                <a:solidFill>
                  <a:schemeClr val="tx1"/>
                </a:solidFill>
                <a:effectLst/>
                <a:latin typeface="+mn-lt"/>
              </a:rPr>
              <a:t>¿Si mejora los ámbitos que priorizamos, lo hace de manera sustancial?</a:t>
            </a:r>
          </a:p>
        </p:txBody>
      </p:sp>
    </p:spTree>
    <p:extLst>
      <p:ext uri="{BB962C8B-B14F-4D97-AF65-F5344CB8AC3E}">
        <p14:creationId xmlns:p14="http://schemas.microsoft.com/office/powerpoint/2010/main" val="655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E058BE-3EB6-35DD-1419-089A30989D57}"/>
              </a:ext>
            </a:extLst>
          </p:cNvPr>
          <p:cNvSpPr>
            <a:spLocks noGrp="1"/>
          </p:cNvSpPr>
          <p:nvPr>
            <p:ph type="title"/>
          </p:nvPr>
        </p:nvSpPr>
        <p:spPr/>
        <p:txBody>
          <a:bodyPr/>
          <a:lstStyle/>
          <a:p>
            <a:r>
              <a:rPr lang="es-ES" dirty="0"/>
              <a:t>Gob. Navarra</a:t>
            </a:r>
          </a:p>
        </p:txBody>
      </p:sp>
      <p:sp>
        <p:nvSpPr>
          <p:cNvPr id="3" name="Marcador de contenido 2">
            <a:extLst>
              <a:ext uri="{FF2B5EF4-FFF2-40B4-BE49-F238E27FC236}">
                <a16:creationId xmlns:a16="http://schemas.microsoft.com/office/drawing/2014/main" id="{FA8D5AAC-BFC3-9D0D-4469-7608BD639313}"/>
              </a:ext>
            </a:extLst>
          </p:cNvPr>
          <p:cNvSpPr>
            <a:spLocks noGrp="1"/>
          </p:cNvSpPr>
          <p:nvPr>
            <p:ph idx="1"/>
          </p:nvPr>
        </p:nvSpPr>
        <p:spPr/>
        <p:txBody>
          <a:bodyPr/>
          <a:lstStyle/>
          <a:p>
            <a:r>
              <a:rPr lang="es-ES" dirty="0"/>
              <a:t>Investigación </a:t>
            </a:r>
          </a:p>
        </p:txBody>
      </p:sp>
      <p:sp>
        <p:nvSpPr>
          <p:cNvPr id="4" name="Marcador de pie de página 3">
            <a:extLst>
              <a:ext uri="{FF2B5EF4-FFF2-40B4-BE49-F238E27FC236}">
                <a16:creationId xmlns:a16="http://schemas.microsoft.com/office/drawing/2014/main" id="{E18A114A-EB37-013C-504A-0E94155061CD}"/>
              </a:ext>
            </a:extLst>
          </p:cNvPr>
          <p:cNvSpPr>
            <a:spLocks noGrp="1"/>
          </p:cNvSpPr>
          <p:nvPr>
            <p:ph type="ftr" sz="quarter" idx="10"/>
          </p:nvPr>
        </p:nvSpPr>
        <p:spPr/>
        <p:txBody>
          <a:bodyPr/>
          <a:lstStyle/>
          <a:p>
            <a:r>
              <a:rPr lang="es-ES" dirty="0"/>
              <a:t>Evaluación en convocatorias competitivas</a:t>
            </a:r>
          </a:p>
        </p:txBody>
      </p:sp>
      <p:pic>
        <p:nvPicPr>
          <p:cNvPr id="6" name="Imagen 5">
            <a:extLst>
              <a:ext uri="{FF2B5EF4-FFF2-40B4-BE49-F238E27FC236}">
                <a16:creationId xmlns:a16="http://schemas.microsoft.com/office/drawing/2014/main" id="{7AC7A2EB-FC11-E823-EB53-1BB7E31DF7E2}"/>
              </a:ext>
            </a:extLst>
          </p:cNvPr>
          <p:cNvPicPr>
            <a:picLocks noChangeAspect="1"/>
          </p:cNvPicPr>
          <p:nvPr/>
        </p:nvPicPr>
        <p:blipFill rotWithShape="1">
          <a:blip r:embed="rId2"/>
          <a:srcRect t="68521"/>
          <a:stretch/>
        </p:blipFill>
        <p:spPr>
          <a:xfrm>
            <a:off x="2954063" y="4434985"/>
            <a:ext cx="3143250" cy="1745029"/>
          </a:xfrm>
          <a:prstGeom prst="rect">
            <a:avLst/>
          </a:prstGeom>
        </p:spPr>
      </p:pic>
      <p:pic>
        <p:nvPicPr>
          <p:cNvPr id="8" name="Imagen 7">
            <a:extLst>
              <a:ext uri="{FF2B5EF4-FFF2-40B4-BE49-F238E27FC236}">
                <a16:creationId xmlns:a16="http://schemas.microsoft.com/office/drawing/2014/main" id="{D210B404-C0C6-114E-C401-F0FF73B0BA52}"/>
              </a:ext>
            </a:extLst>
          </p:cNvPr>
          <p:cNvPicPr>
            <a:picLocks noChangeAspect="1"/>
          </p:cNvPicPr>
          <p:nvPr/>
        </p:nvPicPr>
        <p:blipFill>
          <a:blip r:embed="rId3"/>
          <a:stretch>
            <a:fillRect/>
          </a:stretch>
        </p:blipFill>
        <p:spPr>
          <a:xfrm>
            <a:off x="6582631" y="1322649"/>
            <a:ext cx="2578832" cy="4212701"/>
          </a:xfrm>
          <a:prstGeom prst="rect">
            <a:avLst/>
          </a:prstGeom>
        </p:spPr>
      </p:pic>
      <p:pic>
        <p:nvPicPr>
          <p:cNvPr id="9" name="Imagen 8">
            <a:extLst>
              <a:ext uri="{FF2B5EF4-FFF2-40B4-BE49-F238E27FC236}">
                <a16:creationId xmlns:a16="http://schemas.microsoft.com/office/drawing/2014/main" id="{0D82D23C-3358-ED78-1C56-9EC39A7206B0}"/>
              </a:ext>
            </a:extLst>
          </p:cNvPr>
          <p:cNvPicPr>
            <a:picLocks noChangeAspect="1"/>
          </p:cNvPicPr>
          <p:nvPr/>
        </p:nvPicPr>
        <p:blipFill rotWithShape="1">
          <a:blip r:embed="rId2"/>
          <a:srcRect b="48661"/>
          <a:stretch/>
        </p:blipFill>
        <p:spPr>
          <a:xfrm>
            <a:off x="2954063" y="949325"/>
            <a:ext cx="3143250" cy="2846021"/>
          </a:xfrm>
          <a:prstGeom prst="rect">
            <a:avLst/>
          </a:prstGeom>
        </p:spPr>
      </p:pic>
    </p:spTree>
    <p:extLst>
      <p:ext uri="{BB962C8B-B14F-4D97-AF65-F5344CB8AC3E}">
        <p14:creationId xmlns:p14="http://schemas.microsoft.com/office/powerpoint/2010/main" val="2302552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E058BE-3EB6-35DD-1419-089A30989D57}"/>
              </a:ext>
            </a:extLst>
          </p:cNvPr>
          <p:cNvSpPr>
            <a:spLocks noGrp="1"/>
          </p:cNvSpPr>
          <p:nvPr>
            <p:ph type="title"/>
          </p:nvPr>
        </p:nvSpPr>
        <p:spPr/>
        <p:txBody>
          <a:bodyPr/>
          <a:lstStyle/>
          <a:p>
            <a:r>
              <a:rPr lang="es-ES" dirty="0"/>
              <a:t>Gob. Navarra</a:t>
            </a:r>
          </a:p>
        </p:txBody>
      </p:sp>
      <p:sp>
        <p:nvSpPr>
          <p:cNvPr id="3" name="Marcador de contenido 2">
            <a:extLst>
              <a:ext uri="{FF2B5EF4-FFF2-40B4-BE49-F238E27FC236}">
                <a16:creationId xmlns:a16="http://schemas.microsoft.com/office/drawing/2014/main" id="{FA8D5AAC-BFC3-9D0D-4469-7608BD639313}"/>
              </a:ext>
            </a:extLst>
          </p:cNvPr>
          <p:cNvSpPr>
            <a:spLocks noGrp="1"/>
          </p:cNvSpPr>
          <p:nvPr>
            <p:ph idx="1"/>
          </p:nvPr>
        </p:nvSpPr>
        <p:spPr/>
        <p:txBody>
          <a:bodyPr/>
          <a:lstStyle/>
          <a:p>
            <a:r>
              <a:rPr lang="es-ES" dirty="0"/>
              <a:t>Investigación </a:t>
            </a:r>
          </a:p>
        </p:txBody>
      </p:sp>
      <p:sp>
        <p:nvSpPr>
          <p:cNvPr id="4" name="Marcador de pie de página 3">
            <a:extLst>
              <a:ext uri="{FF2B5EF4-FFF2-40B4-BE49-F238E27FC236}">
                <a16:creationId xmlns:a16="http://schemas.microsoft.com/office/drawing/2014/main" id="{E18A114A-EB37-013C-504A-0E94155061CD}"/>
              </a:ext>
            </a:extLst>
          </p:cNvPr>
          <p:cNvSpPr>
            <a:spLocks noGrp="1"/>
          </p:cNvSpPr>
          <p:nvPr>
            <p:ph type="ftr" sz="quarter" idx="10"/>
          </p:nvPr>
        </p:nvSpPr>
        <p:spPr/>
        <p:txBody>
          <a:bodyPr/>
          <a:lstStyle/>
          <a:p>
            <a:r>
              <a:rPr lang="es-ES" dirty="0"/>
              <a:t>Evaluación en convocatorias competitivas</a:t>
            </a:r>
          </a:p>
        </p:txBody>
      </p:sp>
      <p:grpSp>
        <p:nvGrpSpPr>
          <p:cNvPr id="11" name="Grupo 10">
            <a:extLst>
              <a:ext uri="{FF2B5EF4-FFF2-40B4-BE49-F238E27FC236}">
                <a16:creationId xmlns:a16="http://schemas.microsoft.com/office/drawing/2014/main" id="{5B21FAE7-E694-6C13-26C4-0B7A8DAC27F0}"/>
              </a:ext>
            </a:extLst>
          </p:cNvPr>
          <p:cNvGrpSpPr/>
          <p:nvPr/>
        </p:nvGrpSpPr>
        <p:grpSpPr>
          <a:xfrm>
            <a:off x="3944083" y="714375"/>
            <a:ext cx="2228850" cy="5734050"/>
            <a:chOff x="3944083" y="714375"/>
            <a:chExt cx="2228850" cy="5734050"/>
          </a:xfrm>
        </p:grpSpPr>
        <p:pic>
          <p:nvPicPr>
            <p:cNvPr id="7" name="Imagen 6">
              <a:extLst>
                <a:ext uri="{FF2B5EF4-FFF2-40B4-BE49-F238E27FC236}">
                  <a16:creationId xmlns:a16="http://schemas.microsoft.com/office/drawing/2014/main" id="{2B76F07C-6D10-295E-5899-CFC5CC1FF9BD}"/>
                </a:ext>
              </a:extLst>
            </p:cNvPr>
            <p:cNvPicPr>
              <a:picLocks noChangeAspect="1"/>
            </p:cNvPicPr>
            <p:nvPr/>
          </p:nvPicPr>
          <p:blipFill>
            <a:blip r:embed="rId2"/>
            <a:stretch>
              <a:fillRect/>
            </a:stretch>
          </p:blipFill>
          <p:spPr>
            <a:xfrm>
              <a:off x="3944083" y="714375"/>
              <a:ext cx="2228850" cy="5734050"/>
            </a:xfrm>
            <a:prstGeom prst="rect">
              <a:avLst/>
            </a:prstGeom>
          </p:spPr>
        </p:pic>
        <p:sp>
          <p:nvSpPr>
            <p:cNvPr id="10" name="Rectángulo 9">
              <a:extLst>
                <a:ext uri="{FF2B5EF4-FFF2-40B4-BE49-F238E27FC236}">
                  <a16:creationId xmlns:a16="http://schemas.microsoft.com/office/drawing/2014/main" id="{18C9B49F-8A36-A6E5-5A9E-88AC81879505}"/>
                </a:ext>
              </a:extLst>
            </p:cNvPr>
            <p:cNvSpPr/>
            <p:nvPr/>
          </p:nvSpPr>
          <p:spPr bwMode="auto">
            <a:xfrm>
              <a:off x="3944083" y="1066800"/>
              <a:ext cx="583955" cy="225669"/>
            </a:xfrm>
            <a:prstGeom prst="rect">
              <a:avLst/>
            </a:prstGeom>
            <a:noFill/>
            <a:ln w="28575" cap="flat" cmpd="sng" algn="ctr">
              <a:solidFill>
                <a:srgbClr val="FF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grpSp>
    </p:spTree>
    <p:extLst>
      <p:ext uri="{BB962C8B-B14F-4D97-AF65-F5344CB8AC3E}">
        <p14:creationId xmlns:p14="http://schemas.microsoft.com/office/powerpoint/2010/main" val="4047445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E058BE-3EB6-35DD-1419-089A30989D57}"/>
              </a:ext>
            </a:extLst>
          </p:cNvPr>
          <p:cNvSpPr>
            <a:spLocks noGrp="1"/>
          </p:cNvSpPr>
          <p:nvPr>
            <p:ph type="title"/>
          </p:nvPr>
        </p:nvSpPr>
        <p:spPr/>
        <p:txBody>
          <a:bodyPr/>
          <a:lstStyle/>
          <a:p>
            <a:r>
              <a:rPr lang="es-ES" dirty="0"/>
              <a:t>Gob. Navarra</a:t>
            </a:r>
          </a:p>
        </p:txBody>
      </p:sp>
      <p:sp>
        <p:nvSpPr>
          <p:cNvPr id="3" name="Marcador de contenido 2">
            <a:extLst>
              <a:ext uri="{FF2B5EF4-FFF2-40B4-BE49-F238E27FC236}">
                <a16:creationId xmlns:a16="http://schemas.microsoft.com/office/drawing/2014/main" id="{FA8D5AAC-BFC3-9D0D-4469-7608BD639313}"/>
              </a:ext>
            </a:extLst>
          </p:cNvPr>
          <p:cNvSpPr>
            <a:spLocks noGrp="1"/>
          </p:cNvSpPr>
          <p:nvPr>
            <p:ph idx="1"/>
          </p:nvPr>
        </p:nvSpPr>
        <p:spPr/>
        <p:txBody>
          <a:bodyPr/>
          <a:lstStyle/>
          <a:p>
            <a:r>
              <a:rPr lang="es-ES" dirty="0"/>
              <a:t>Intensificación </a:t>
            </a:r>
          </a:p>
        </p:txBody>
      </p:sp>
      <p:sp>
        <p:nvSpPr>
          <p:cNvPr id="4" name="Marcador de pie de página 3">
            <a:extLst>
              <a:ext uri="{FF2B5EF4-FFF2-40B4-BE49-F238E27FC236}">
                <a16:creationId xmlns:a16="http://schemas.microsoft.com/office/drawing/2014/main" id="{E18A114A-EB37-013C-504A-0E94155061CD}"/>
              </a:ext>
            </a:extLst>
          </p:cNvPr>
          <p:cNvSpPr>
            <a:spLocks noGrp="1"/>
          </p:cNvSpPr>
          <p:nvPr>
            <p:ph type="ftr" sz="quarter" idx="10"/>
          </p:nvPr>
        </p:nvSpPr>
        <p:spPr/>
        <p:txBody>
          <a:bodyPr/>
          <a:lstStyle/>
          <a:p>
            <a:r>
              <a:rPr lang="es-ES" dirty="0"/>
              <a:t>Evaluación en convocatorias competitivas</a:t>
            </a:r>
          </a:p>
        </p:txBody>
      </p:sp>
      <p:pic>
        <p:nvPicPr>
          <p:cNvPr id="10" name="Imagen 9">
            <a:extLst>
              <a:ext uri="{FF2B5EF4-FFF2-40B4-BE49-F238E27FC236}">
                <a16:creationId xmlns:a16="http://schemas.microsoft.com/office/drawing/2014/main" id="{35DCFB93-21D0-7309-5C6F-BA366424B265}"/>
              </a:ext>
            </a:extLst>
          </p:cNvPr>
          <p:cNvPicPr>
            <a:picLocks noChangeAspect="1"/>
          </p:cNvPicPr>
          <p:nvPr/>
        </p:nvPicPr>
        <p:blipFill>
          <a:blip r:embed="rId2"/>
          <a:stretch>
            <a:fillRect/>
          </a:stretch>
        </p:blipFill>
        <p:spPr>
          <a:xfrm>
            <a:off x="594214" y="2238375"/>
            <a:ext cx="2228850" cy="2686050"/>
          </a:xfrm>
          <a:prstGeom prst="rect">
            <a:avLst/>
          </a:prstGeom>
        </p:spPr>
      </p:pic>
      <p:pic>
        <p:nvPicPr>
          <p:cNvPr id="14" name="Imagen 13">
            <a:extLst>
              <a:ext uri="{FF2B5EF4-FFF2-40B4-BE49-F238E27FC236}">
                <a16:creationId xmlns:a16="http://schemas.microsoft.com/office/drawing/2014/main" id="{591EB8D6-7532-B0D8-CB6E-CD02012F469B}"/>
              </a:ext>
            </a:extLst>
          </p:cNvPr>
          <p:cNvPicPr>
            <a:picLocks noChangeAspect="1"/>
          </p:cNvPicPr>
          <p:nvPr/>
        </p:nvPicPr>
        <p:blipFill>
          <a:blip r:embed="rId3"/>
          <a:stretch>
            <a:fillRect/>
          </a:stretch>
        </p:blipFill>
        <p:spPr>
          <a:xfrm>
            <a:off x="6326677" y="0"/>
            <a:ext cx="2106000" cy="6858000"/>
          </a:xfrm>
          <a:prstGeom prst="rect">
            <a:avLst/>
          </a:prstGeom>
        </p:spPr>
      </p:pic>
    </p:spTree>
    <p:extLst>
      <p:ext uri="{BB962C8B-B14F-4D97-AF65-F5344CB8AC3E}">
        <p14:creationId xmlns:p14="http://schemas.microsoft.com/office/powerpoint/2010/main" val="3156116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58E952DE-2F71-81BA-4C54-D255CC33B61E}"/>
              </a:ext>
            </a:extLst>
          </p:cNvPr>
          <p:cNvSpPr>
            <a:spLocks noGrp="1"/>
          </p:cNvSpPr>
          <p:nvPr>
            <p:ph type="subTitle" idx="1"/>
          </p:nvPr>
        </p:nvSpPr>
        <p:spPr>
          <a:xfrm>
            <a:off x="1485900" y="2051538"/>
            <a:ext cx="6934200" cy="2300654"/>
          </a:xfrm>
        </p:spPr>
        <p:txBody>
          <a:bodyPr/>
          <a:lstStyle/>
          <a:p>
            <a:r>
              <a:rPr lang="es-ES" dirty="0"/>
              <a:t>Orientando la escritura</a:t>
            </a:r>
          </a:p>
          <a:p>
            <a:r>
              <a:rPr lang="es-ES" dirty="0">
                <a:solidFill>
                  <a:schemeClr val="tx1">
                    <a:lumMod val="65000"/>
                    <a:lumOff val="35000"/>
                  </a:schemeClr>
                </a:solidFill>
              </a:rPr>
              <a:t>Consejos generales</a:t>
            </a:r>
          </a:p>
          <a:p>
            <a:r>
              <a:rPr lang="es-ES" dirty="0">
                <a:solidFill>
                  <a:schemeClr val="tx1">
                    <a:lumMod val="65000"/>
                    <a:lumOff val="35000"/>
                  </a:schemeClr>
                </a:solidFill>
              </a:rPr>
              <a:t>IP</a:t>
            </a:r>
          </a:p>
          <a:p>
            <a:r>
              <a:rPr lang="es-ES" dirty="0">
                <a:solidFill>
                  <a:schemeClr val="tx1">
                    <a:lumMod val="65000"/>
                    <a:lumOff val="35000"/>
                  </a:schemeClr>
                </a:solidFill>
              </a:rPr>
              <a:t>Memoria</a:t>
            </a:r>
          </a:p>
          <a:p>
            <a:r>
              <a:rPr lang="es-ES" dirty="0">
                <a:solidFill>
                  <a:schemeClr val="tx1">
                    <a:lumMod val="65000"/>
                    <a:lumOff val="35000"/>
                  </a:schemeClr>
                </a:solidFill>
              </a:rPr>
              <a:t>Resumen</a:t>
            </a:r>
          </a:p>
          <a:p>
            <a:r>
              <a:rPr lang="es-ES" dirty="0">
                <a:solidFill>
                  <a:schemeClr val="tx1">
                    <a:lumMod val="65000"/>
                    <a:lumOff val="35000"/>
                  </a:schemeClr>
                </a:solidFill>
              </a:rPr>
              <a:t>Impacto</a:t>
            </a:r>
          </a:p>
        </p:txBody>
      </p:sp>
      <p:sp>
        <p:nvSpPr>
          <p:cNvPr id="3" name="Marcador de pie de página 2">
            <a:extLst>
              <a:ext uri="{FF2B5EF4-FFF2-40B4-BE49-F238E27FC236}">
                <a16:creationId xmlns:a16="http://schemas.microsoft.com/office/drawing/2014/main" id="{C98CC36C-00B2-069B-80C9-F1CD585E63E3}"/>
              </a:ext>
            </a:extLst>
          </p:cNvPr>
          <p:cNvSpPr>
            <a:spLocks noGrp="1"/>
          </p:cNvSpPr>
          <p:nvPr>
            <p:ph type="ftr" sz="quarter" idx="10"/>
          </p:nvPr>
        </p:nvSpPr>
        <p:spPr/>
        <p:txBody>
          <a:bodyPr/>
          <a:lstStyle/>
          <a:p>
            <a:r>
              <a:rPr lang="es-ES"/>
              <a:t>Evaluación en convocatorias competitivas</a:t>
            </a:r>
            <a:endParaRPr lang="es-ES" dirty="0"/>
          </a:p>
        </p:txBody>
      </p:sp>
    </p:spTree>
    <p:extLst>
      <p:ext uri="{BB962C8B-B14F-4D97-AF65-F5344CB8AC3E}">
        <p14:creationId xmlns:p14="http://schemas.microsoft.com/office/powerpoint/2010/main" val="3675356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C35B34-9247-57FE-C39D-8314BA7BD874}"/>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C7A0ED0B-B3D9-A349-273D-94CFE1C0D8FC}"/>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A202C00D-E984-B6F3-9C39-41C843AFF4C6}"/>
              </a:ext>
            </a:extLst>
          </p:cNvPr>
          <p:cNvSpPr>
            <a:spLocks noGrp="1"/>
          </p:cNvSpPr>
          <p:nvPr>
            <p:ph type="ftr" sz="quarter" idx="10"/>
          </p:nvPr>
        </p:nvSpPr>
        <p:spPr/>
        <p:txBody>
          <a:bodyPr/>
          <a:lstStyle/>
          <a:p>
            <a:r>
              <a:rPr lang="es-ES"/>
              <a:t>Evaluación en convocatorias competitivas</a:t>
            </a:r>
            <a:endParaRPr lang="es-ES" dirty="0"/>
          </a:p>
        </p:txBody>
      </p:sp>
    </p:spTree>
    <p:extLst>
      <p:ext uri="{BB962C8B-B14F-4D97-AF65-F5344CB8AC3E}">
        <p14:creationId xmlns:p14="http://schemas.microsoft.com/office/powerpoint/2010/main" val="4097216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EFDD7D-0440-0BB0-CE54-0D20397E0E05}"/>
              </a:ext>
            </a:extLst>
          </p:cNvPr>
          <p:cNvSpPr>
            <a:spLocks noGrp="1"/>
          </p:cNvSpPr>
          <p:nvPr>
            <p:ph type="title"/>
          </p:nvPr>
        </p:nvSpPr>
        <p:spPr/>
        <p:txBody>
          <a:bodyPr/>
          <a:lstStyle/>
          <a:p>
            <a:r>
              <a:rPr lang="es-ES" dirty="0"/>
              <a:t>Orientando la escritura: consejos generales</a:t>
            </a:r>
          </a:p>
        </p:txBody>
      </p:sp>
      <p:sp>
        <p:nvSpPr>
          <p:cNvPr id="3" name="Marcador de contenido 2">
            <a:extLst>
              <a:ext uri="{FF2B5EF4-FFF2-40B4-BE49-F238E27FC236}">
                <a16:creationId xmlns:a16="http://schemas.microsoft.com/office/drawing/2014/main" id="{8B2EF567-3BB1-32F2-AE6B-19F6317E5D19}"/>
              </a:ext>
            </a:extLst>
          </p:cNvPr>
          <p:cNvSpPr>
            <a:spLocks noGrp="1"/>
          </p:cNvSpPr>
          <p:nvPr>
            <p:ph idx="1"/>
          </p:nvPr>
        </p:nvSpPr>
        <p:spPr/>
        <p:txBody>
          <a:bodyPr/>
          <a:lstStyle/>
          <a:p>
            <a:r>
              <a:rPr lang="es-ES" dirty="0">
                <a:solidFill>
                  <a:srgbClr val="C00000"/>
                </a:solidFill>
              </a:rPr>
              <a:t>LEE LAS BASES ANTES de empezar a </a:t>
            </a:r>
            <a:r>
              <a:rPr lang="es-ES" dirty="0" err="1">
                <a:solidFill>
                  <a:srgbClr val="C00000"/>
                </a:solidFill>
              </a:rPr>
              <a:t>escribir.¿hacen</a:t>
            </a:r>
            <a:r>
              <a:rPr lang="es-ES" dirty="0">
                <a:solidFill>
                  <a:srgbClr val="C00000"/>
                </a:solidFill>
              </a:rPr>
              <a:t> explícita la valoración?</a:t>
            </a:r>
          </a:p>
          <a:p>
            <a:r>
              <a:rPr lang="es-ES" dirty="0">
                <a:solidFill>
                  <a:srgbClr val="C00000"/>
                </a:solidFill>
              </a:rPr>
              <a:t>Convence: Lenguaje narrativo pero NO literario. Frases cortas.  Comienza por las ideas de cada párrafo.</a:t>
            </a:r>
          </a:p>
          <a:p>
            <a:r>
              <a:rPr lang="es-ES" dirty="0">
                <a:solidFill>
                  <a:srgbClr val="C00000"/>
                </a:solidFill>
              </a:rPr>
              <a:t>Incluye un apartado para cada </a:t>
            </a:r>
            <a:r>
              <a:rPr lang="es-ES" dirty="0" err="1">
                <a:solidFill>
                  <a:srgbClr val="C00000"/>
                </a:solidFill>
              </a:rPr>
              <a:t>item</a:t>
            </a:r>
            <a:r>
              <a:rPr lang="es-ES" dirty="0">
                <a:solidFill>
                  <a:srgbClr val="C00000"/>
                </a:solidFill>
              </a:rPr>
              <a:t> que se destaca</a:t>
            </a:r>
          </a:p>
          <a:p>
            <a:endParaRPr lang="es-ES" dirty="0">
              <a:solidFill>
                <a:srgbClr val="C00000"/>
              </a:solidFill>
            </a:endParaRPr>
          </a:p>
        </p:txBody>
      </p:sp>
      <p:sp>
        <p:nvSpPr>
          <p:cNvPr id="4" name="Marcador de pie de página 3">
            <a:extLst>
              <a:ext uri="{FF2B5EF4-FFF2-40B4-BE49-F238E27FC236}">
                <a16:creationId xmlns:a16="http://schemas.microsoft.com/office/drawing/2014/main" id="{54DBF787-5154-147F-BF04-00242399BC99}"/>
              </a:ext>
            </a:extLst>
          </p:cNvPr>
          <p:cNvSpPr>
            <a:spLocks noGrp="1"/>
          </p:cNvSpPr>
          <p:nvPr>
            <p:ph type="ftr" sz="quarter" idx="10"/>
          </p:nvPr>
        </p:nvSpPr>
        <p:spPr/>
        <p:txBody>
          <a:bodyPr/>
          <a:lstStyle/>
          <a:p>
            <a:r>
              <a:rPr lang="es-ES"/>
              <a:t>Evaluación en convocatorias competitivas</a:t>
            </a:r>
            <a:endParaRPr lang="es-ES" dirty="0"/>
          </a:p>
        </p:txBody>
      </p:sp>
    </p:spTree>
    <p:extLst>
      <p:ext uri="{BB962C8B-B14F-4D97-AF65-F5344CB8AC3E}">
        <p14:creationId xmlns:p14="http://schemas.microsoft.com/office/powerpoint/2010/main" val="196374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D502FA-BE1B-4622-08C9-B985D9BE4845}"/>
              </a:ext>
            </a:extLst>
          </p:cNvPr>
          <p:cNvSpPr>
            <a:spLocks noGrp="1"/>
          </p:cNvSpPr>
          <p:nvPr>
            <p:ph type="title"/>
          </p:nvPr>
        </p:nvSpPr>
        <p:spPr/>
        <p:txBody>
          <a:bodyPr/>
          <a:lstStyle/>
          <a:p>
            <a:r>
              <a:rPr lang="es-ES" dirty="0"/>
              <a:t>ORIENTANDO LA ESCRITURA:</a:t>
            </a:r>
          </a:p>
        </p:txBody>
      </p:sp>
      <p:sp>
        <p:nvSpPr>
          <p:cNvPr id="3" name="Marcador de contenido 2">
            <a:extLst>
              <a:ext uri="{FF2B5EF4-FFF2-40B4-BE49-F238E27FC236}">
                <a16:creationId xmlns:a16="http://schemas.microsoft.com/office/drawing/2014/main" id="{A5873109-49F5-F371-9F92-94B5BF39C9D4}"/>
              </a:ext>
            </a:extLst>
          </p:cNvPr>
          <p:cNvSpPr>
            <a:spLocks noGrp="1"/>
          </p:cNvSpPr>
          <p:nvPr>
            <p:ph idx="1"/>
          </p:nvPr>
        </p:nvSpPr>
        <p:spPr/>
        <p:txBody>
          <a:bodyPr/>
          <a:lstStyle/>
          <a:p>
            <a:r>
              <a:rPr lang="es-ES" dirty="0">
                <a:solidFill>
                  <a:srgbClr val="C00000"/>
                </a:solidFill>
              </a:rPr>
              <a:t>Incluye un apartado para cada </a:t>
            </a:r>
            <a:r>
              <a:rPr lang="es-ES" dirty="0" err="1">
                <a:solidFill>
                  <a:srgbClr val="C00000"/>
                </a:solidFill>
              </a:rPr>
              <a:t>item</a:t>
            </a:r>
            <a:r>
              <a:rPr lang="es-ES" dirty="0">
                <a:solidFill>
                  <a:srgbClr val="C00000"/>
                </a:solidFill>
              </a:rPr>
              <a:t> que se destaca</a:t>
            </a:r>
          </a:p>
        </p:txBody>
      </p:sp>
      <p:sp>
        <p:nvSpPr>
          <p:cNvPr id="4" name="Marcador de pie de página 3">
            <a:extLst>
              <a:ext uri="{FF2B5EF4-FFF2-40B4-BE49-F238E27FC236}">
                <a16:creationId xmlns:a16="http://schemas.microsoft.com/office/drawing/2014/main" id="{05365BFD-26D7-C13F-5827-59D642C3789D}"/>
              </a:ext>
            </a:extLst>
          </p:cNvPr>
          <p:cNvSpPr>
            <a:spLocks noGrp="1"/>
          </p:cNvSpPr>
          <p:nvPr>
            <p:ph type="ftr" sz="quarter" idx="10"/>
          </p:nvPr>
        </p:nvSpPr>
        <p:spPr/>
        <p:txBody>
          <a:bodyPr/>
          <a:lstStyle/>
          <a:p>
            <a:r>
              <a:rPr lang="es-ES"/>
              <a:t>Evaluación en convocatorias competitivas</a:t>
            </a:r>
            <a:endParaRPr lang="es-ES" dirty="0"/>
          </a:p>
        </p:txBody>
      </p:sp>
      <p:pic>
        <p:nvPicPr>
          <p:cNvPr id="5" name="Imagen 9">
            <a:extLst>
              <a:ext uri="{FF2B5EF4-FFF2-40B4-BE49-F238E27FC236}">
                <a16:creationId xmlns:a16="http://schemas.microsoft.com/office/drawing/2014/main" id="{4D24AD66-073B-C52E-F283-0C2E923E33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1202" y="2730744"/>
            <a:ext cx="9042400"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DA520399-2780-9738-FA42-7CE83D489B45}"/>
              </a:ext>
            </a:extLst>
          </p:cNvPr>
          <p:cNvSpPr txBox="1"/>
          <p:nvPr/>
        </p:nvSpPr>
        <p:spPr>
          <a:xfrm>
            <a:off x="8534400" y="2738682"/>
            <a:ext cx="839788" cy="307975"/>
          </a:xfrm>
          <a:prstGeom prst="rect">
            <a:avLst/>
          </a:prstGeom>
          <a:noFill/>
        </p:spPr>
        <p:txBody>
          <a:bodyPr>
            <a:spAutoFit/>
          </a:bodyPr>
          <a:lstStyle/>
          <a:p>
            <a:pPr>
              <a:defRPr/>
            </a:pPr>
            <a:r>
              <a:rPr lang="es-ES" sz="1400" dirty="0">
                <a:solidFill>
                  <a:schemeClr val="tx1"/>
                </a:solidFill>
                <a:latin typeface="+mn-lt"/>
              </a:rPr>
              <a:t>2024</a:t>
            </a:r>
          </a:p>
        </p:txBody>
      </p:sp>
      <p:sp>
        <p:nvSpPr>
          <p:cNvPr id="9" name="CuadroTexto 8">
            <a:extLst>
              <a:ext uri="{FF2B5EF4-FFF2-40B4-BE49-F238E27FC236}">
                <a16:creationId xmlns:a16="http://schemas.microsoft.com/office/drawing/2014/main" id="{38146429-6B00-4817-1D6D-AF3A77282716}"/>
              </a:ext>
            </a:extLst>
          </p:cNvPr>
          <p:cNvSpPr txBox="1"/>
          <p:nvPr/>
        </p:nvSpPr>
        <p:spPr>
          <a:xfrm>
            <a:off x="271463" y="3556244"/>
            <a:ext cx="4548187" cy="173038"/>
          </a:xfrm>
          <a:prstGeom prst="rect">
            <a:avLst/>
          </a:prstGeom>
          <a:noFill/>
          <a:ln w="19050">
            <a:solidFill>
              <a:srgbClr val="FF0000"/>
            </a:solidFill>
          </a:ln>
        </p:spPr>
        <p:txBody>
          <a:bodyPr>
            <a:spAutoFit/>
          </a:bodyPr>
          <a:lstStyle/>
          <a:p>
            <a:pPr>
              <a:defRPr/>
            </a:pPr>
            <a:endParaRPr lang="es-ES" sz="2400" dirty="0" err="1">
              <a:solidFill>
                <a:srgbClr val="FF0000"/>
              </a:solidFill>
              <a:latin typeface="+mn-lt"/>
            </a:endParaRPr>
          </a:p>
        </p:txBody>
      </p:sp>
      <p:sp>
        <p:nvSpPr>
          <p:cNvPr id="10" name="CuadroTexto 9">
            <a:extLst>
              <a:ext uri="{FF2B5EF4-FFF2-40B4-BE49-F238E27FC236}">
                <a16:creationId xmlns:a16="http://schemas.microsoft.com/office/drawing/2014/main" id="{5B319694-806E-F21D-5F02-BD88311CF361}"/>
              </a:ext>
            </a:extLst>
          </p:cNvPr>
          <p:cNvSpPr txBox="1"/>
          <p:nvPr/>
        </p:nvSpPr>
        <p:spPr>
          <a:xfrm>
            <a:off x="1892300" y="3919782"/>
            <a:ext cx="3363913" cy="130175"/>
          </a:xfrm>
          <a:prstGeom prst="rect">
            <a:avLst/>
          </a:prstGeom>
          <a:noFill/>
          <a:ln w="19050">
            <a:solidFill>
              <a:srgbClr val="FF0000"/>
            </a:solidFill>
          </a:ln>
        </p:spPr>
        <p:txBody>
          <a:bodyPr>
            <a:spAutoFit/>
          </a:bodyPr>
          <a:lstStyle/>
          <a:p>
            <a:pPr>
              <a:defRPr/>
            </a:pPr>
            <a:endParaRPr lang="es-ES" sz="2400" dirty="0" err="1">
              <a:solidFill>
                <a:srgbClr val="FF0000"/>
              </a:solidFill>
              <a:latin typeface="+mn-lt"/>
            </a:endParaRPr>
          </a:p>
        </p:txBody>
      </p:sp>
      <p:sp>
        <p:nvSpPr>
          <p:cNvPr id="11" name="CuadroTexto 10">
            <a:extLst>
              <a:ext uri="{FF2B5EF4-FFF2-40B4-BE49-F238E27FC236}">
                <a16:creationId xmlns:a16="http://schemas.microsoft.com/office/drawing/2014/main" id="{FED4E256-787E-895C-870F-F9E1DC57AEF4}"/>
              </a:ext>
            </a:extLst>
          </p:cNvPr>
          <p:cNvSpPr txBox="1"/>
          <p:nvPr/>
        </p:nvSpPr>
        <p:spPr>
          <a:xfrm>
            <a:off x="271463" y="4440482"/>
            <a:ext cx="3970337" cy="173037"/>
          </a:xfrm>
          <a:prstGeom prst="rect">
            <a:avLst/>
          </a:prstGeom>
          <a:noFill/>
          <a:ln w="19050">
            <a:solidFill>
              <a:srgbClr val="FF0000"/>
            </a:solidFill>
          </a:ln>
        </p:spPr>
        <p:txBody>
          <a:bodyPr>
            <a:spAutoFit/>
          </a:bodyPr>
          <a:lstStyle/>
          <a:p>
            <a:pPr>
              <a:defRPr/>
            </a:pPr>
            <a:endParaRPr lang="es-ES" sz="2400" dirty="0" err="1">
              <a:solidFill>
                <a:srgbClr val="FF0000"/>
              </a:solidFill>
              <a:latin typeface="+mn-lt"/>
            </a:endParaRPr>
          </a:p>
        </p:txBody>
      </p:sp>
      <p:sp>
        <p:nvSpPr>
          <p:cNvPr id="12" name="CuadroTexto 11">
            <a:extLst>
              <a:ext uri="{FF2B5EF4-FFF2-40B4-BE49-F238E27FC236}">
                <a16:creationId xmlns:a16="http://schemas.microsoft.com/office/drawing/2014/main" id="{CD72395B-DA57-CB08-E8C4-6DF22404A477}"/>
              </a:ext>
            </a:extLst>
          </p:cNvPr>
          <p:cNvSpPr txBox="1"/>
          <p:nvPr/>
        </p:nvSpPr>
        <p:spPr>
          <a:xfrm>
            <a:off x="969963" y="3716582"/>
            <a:ext cx="4343400" cy="173037"/>
          </a:xfrm>
          <a:prstGeom prst="rect">
            <a:avLst/>
          </a:prstGeom>
          <a:noFill/>
          <a:ln w="19050">
            <a:solidFill>
              <a:srgbClr val="FF0000"/>
            </a:solidFill>
          </a:ln>
        </p:spPr>
        <p:txBody>
          <a:bodyPr>
            <a:spAutoFit/>
          </a:bodyPr>
          <a:lstStyle/>
          <a:p>
            <a:pPr>
              <a:defRPr/>
            </a:pPr>
            <a:endParaRPr lang="es-ES" sz="2400" dirty="0" err="1">
              <a:solidFill>
                <a:srgbClr val="FF0000"/>
              </a:solidFill>
              <a:latin typeface="+mn-lt"/>
            </a:endParaRPr>
          </a:p>
        </p:txBody>
      </p:sp>
      <p:sp>
        <p:nvSpPr>
          <p:cNvPr id="13" name="CuadroTexto 12">
            <a:extLst>
              <a:ext uri="{FF2B5EF4-FFF2-40B4-BE49-F238E27FC236}">
                <a16:creationId xmlns:a16="http://schemas.microsoft.com/office/drawing/2014/main" id="{8714CA97-0DFF-B939-85D6-632520DD5F5C}"/>
              </a:ext>
            </a:extLst>
          </p:cNvPr>
          <p:cNvSpPr txBox="1"/>
          <p:nvPr/>
        </p:nvSpPr>
        <p:spPr>
          <a:xfrm>
            <a:off x="1608138" y="4092819"/>
            <a:ext cx="1258887" cy="147638"/>
          </a:xfrm>
          <a:prstGeom prst="rect">
            <a:avLst/>
          </a:prstGeom>
          <a:noFill/>
          <a:ln w="19050">
            <a:solidFill>
              <a:srgbClr val="FF0000"/>
            </a:solidFill>
          </a:ln>
        </p:spPr>
        <p:txBody>
          <a:bodyPr>
            <a:spAutoFit/>
          </a:bodyPr>
          <a:lstStyle/>
          <a:p>
            <a:pPr>
              <a:defRPr/>
            </a:pPr>
            <a:endParaRPr lang="es-ES" sz="2400" dirty="0" err="1">
              <a:solidFill>
                <a:srgbClr val="FF0000"/>
              </a:solidFill>
              <a:latin typeface="+mn-lt"/>
            </a:endParaRPr>
          </a:p>
        </p:txBody>
      </p:sp>
      <p:sp>
        <p:nvSpPr>
          <p:cNvPr id="14" name="CuadroTexto 13">
            <a:extLst>
              <a:ext uri="{FF2B5EF4-FFF2-40B4-BE49-F238E27FC236}">
                <a16:creationId xmlns:a16="http://schemas.microsoft.com/office/drawing/2014/main" id="{8218B363-EDB9-7366-D718-4EAF25EE8D79}"/>
              </a:ext>
            </a:extLst>
          </p:cNvPr>
          <p:cNvSpPr txBox="1"/>
          <p:nvPr/>
        </p:nvSpPr>
        <p:spPr>
          <a:xfrm>
            <a:off x="7280275" y="4076944"/>
            <a:ext cx="965200" cy="174625"/>
          </a:xfrm>
          <a:prstGeom prst="rect">
            <a:avLst/>
          </a:prstGeom>
          <a:noFill/>
          <a:ln w="19050">
            <a:solidFill>
              <a:srgbClr val="FF0000"/>
            </a:solidFill>
          </a:ln>
        </p:spPr>
        <p:txBody>
          <a:bodyPr>
            <a:spAutoFit/>
          </a:bodyPr>
          <a:lstStyle/>
          <a:p>
            <a:pPr>
              <a:defRPr/>
            </a:pPr>
            <a:endParaRPr lang="es-ES" sz="2400" dirty="0" err="1">
              <a:solidFill>
                <a:srgbClr val="FF0000"/>
              </a:solidFill>
              <a:latin typeface="+mn-lt"/>
            </a:endParaRPr>
          </a:p>
        </p:txBody>
      </p:sp>
      <p:sp>
        <p:nvSpPr>
          <p:cNvPr id="15" name="CuadroTexto 14">
            <a:extLst>
              <a:ext uri="{FF2B5EF4-FFF2-40B4-BE49-F238E27FC236}">
                <a16:creationId xmlns:a16="http://schemas.microsoft.com/office/drawing/2014/main" id="{33E3F538-AE5A-B7DA-ECF5-1E5574F356EF}"/>
              </a:ext>
            </a:extLst>
          </p:cNvPr>
          <p:cNvSpPr txBox="1"/>
          <p:nvPr/>
        </p:nvSpPr>
        <p:spPr>
          <a:xfrm>
            <a:off x="1589088" y="4991344"/>
            <a:ext cx="1038225" cy="125413"/>
          </a:xfrm>
          <a:prstGeom prst="rect">
            <a:avLst/>
          </a:prstGeom>
          <a:noFill/>
          <a:ln w="19050">
            <a:solidFill>
              <a:srgbClr val="FF0000"/>
            </a:solidFill>
          </a:ln>
        </p:spPr>
        <p:txBody>
          <a:bodyPr>
            <a:spAutoFit/>
          </a:bodyPr>
          <a:lstStyle/>
          <a:p>
            <a:pPr>
              <a:defRPr/>
            </a:pPr>
            <a:endParaRPr lang="es-ES" sz="2400" dirty="0" err="1">
              <a:solidFill>
                <a:srgbClr val="FF0000"/>
              </a:solidFill>
              <a:latin typeface="+mn-lt"/>
            </a:endParaRPr>
          </a:p>
        </p:txBody>
      </p:sp>
      <p:sp>
        <p:nvSpPr>
          <p:cNvPr id="16" name="CuadroTexto 15">
            <a:extLst>
              <a:ext uri="{FF2B5EF4-FFF2-40B4-BE49-F238E27FC236}">
                <a16:creationId xmlns:a16="http://schemas.microsoft.com/office/drawing/2014/main" id="{DFFA7275-EA28-C599-D1A1-0F64E72A378A}"/>
              </a:ext>
            </a:extLst>
          </p:cNvPr>
          <p:cNvSpPr txBox="1"/>
          <p:nvPr/>
        </p:nvSpPr>
        <p:spPr>
          <a:xfrm>
            <a:off x="7974013" y="4991344"/>
            <a:ext cx="1301750" cy="125413"/>
          </a:xfrm>
          <a:prstGeom prst="rect">
            <a:avLst/>
          </a:prstGeom>
          <a:noFill/>
          <a:ln w="19050">
            <a:solidFill>
              <a:srgbClr val="FF0000"/>
            </a:solidFill>
          </a:ln>
        </p:spPr>
        <p:txBody>
          <a:bodyPr>
            <a:spAutoFit/>
          </a:bodyPr>
          <a:lstStyle/>
          <a:p>
            <a:pPr>
              <a:defRPr/>
            </a:pPr>
            <a:endParaRPr lang="es-ES" sz="2400" dirty="0" err="1">
              <a:solidFill>
                <a:srgbClr val="FF0000"/>
              </a:solidFill>
              <a:latin typeface="+mn-lt"/>
            </a:endParaRPr>
          </a:p>
        </p:txBody>
      </p:sp>
      <p:sp>
        <p:nvSpPr>
          <p:cNvPr id="17" name="CuadroTexto 16">
            <a:extLst>
              <a:ext uri="{FF2B5EF4-FFF2-40B4-BE49-F238E27FC236}">
                <a16:creationId xmlns:a16="http://schemas.microsoft.com/office/drawing/2014/main" id="{17032AD3-0406-862F-5903-CEED99AE312B}"/>
              </a:ext>
            </a:extLst>
          </p:cNvPr>
          <p:cNvSpPr txBox="1"/>
          <p:nvPr/>
        </p:nvSpPr>
        <p:spPr>
          <a:xfrm>
            <a:off x="271463" y="5164382"/>
            <a:ext cx="1095375" cy="160337"/>
          </a:xfrm>
          <a:prstGeom prst="rect">
            <a:avLst/>
          </a:prstGeom>
          <a:noFill/>
          <a:ln w="19050">
            <a:solidFill>
              <a:srgbClr val="FF0000"/>
            </a:solidFill>
          </a:ln>
        </p:spPr>
        <p:txBody>
          <a:bodyPr>
            <a:spAutoFit/>
          </a:bodyPr>
          <a:lstStyle/>
          <a:p>
            <a:pPr>
              <a:defRPr/>
            </a:pPr>
            <a:endParaRPr lang="es-ES" sz="2400" dirty="0" err="1">
              <a:solidFill>
                <a:srgbClr val="FF0000"/>
              </a:solidFill>
              <a:latin typeface="+mn-lt"/>
            </a:endParaRPr>
          </a:p>
        </p:txBody>
      </p:sp>
    </p:spTree>
    <p:extLst>
      <p:ext uri="{BB962C8B-B14F-4D97-AF65-F5344CB8AC3E}">
        <p14:creationId xmlns:p14="http://schemas.microsoft.com/office/powerpoint/2010/main" val="1757347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D502FA-BE1B-4622-08C9-B985D9BE4845}"/>
              </a:ext>
            </a:extLst>
          </p:cNvPr>
          <p:cNvSpPr>
            <a:spLocks noGrp="1"/>
          </p:cNvSpPr>
          <p:nvPr>
            <p:ph type="title"/>
          </p:nvPr>
        </p:nvSpPr>
        <p:spPr/>
        <p:txBody>
          <a:bodyPr/>
          <a:lstStyle/>
          <a:p>
            <a:r>
              <a:rPr lang="es-ES" dirty="0"/>
              <a:t>ORIENTANDO LA ESCRITURA: IP y equipo</a:t>
            </a:r>
          </a:p>
        </p:txBody>
      </p:sp>
      <p:sp>
        <p:nvSpPr>
          <p:cNvPr id="3" name="Marcador de contenido 2">
            <a:extLst>
              <a:ext uri="{FF2B5EF4-FFF2-40B4-BE49-F238E27FC236}">
                <a16:creationId xmlns:a16="http://schemas.microsoft.com/office/drawing/2014/main" id="{A5873109-49F5-F371-9F92-94B5BF39C9D4}"/>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05365BFD-26D7-C13F-5827-59D642C3789D}"/>
              </a:ext>
            </a:extLst>
          </p:cNvPr>
          <p:cNvSpPr>
            <a:spLocks noGrp="1"/>
          </p:cNvSpPr>
          <p:nvPr>
            <p:ph type="ftr" sz="quarter" idx="10"/>
          </p:nvPr>
        </p:nvSpPr>
        <p:spPr/>
        <p:txBody>
          <a:bodyPr/>
          <a:lstStyle/>
          <a:p>
            <a:r>
              <a:rPr lang="es-ES"/>
              <a:t>Evaluación en convocatorias competitivas</a:t>
            </a:r>
            <a:endParaRPr lang="es-ES" dirty="0"/>
          </a:p>
        </p:txBody>
      </p:sp>
      <p:pic>
        <p:nvPicPr>
          <p:cNvPr id="6" name="Imagen 5">
            <a:extLst>
              <a:ext uri="{FF2B5EF4-FFF2-40B4-BE49-F238E27FC236}">
                <a16:creationId xmlns:a16="http://schemas.microsoft.com/office/drawing/2014/main" id="{966C7AB7-3E68-94FB-F20C-4860A13C5BC1}"/>
              </a:ext>
            </a:extLst>
          </p:cNvPr>
          <p:cNvPicPr>
            <a:picLocks noChangeAspect="1"/>
          </p:cNvPicPr>
          <p:nvPr/>
        </p:nvPicPr>
        <p:blipFill>
          <a:blip r:embed="rId2"/>
          <a:stretch>
            <a:fillRect/>
          </a:stretch>
        </p:blipFill>
        <p:spPr>
          <a:xfrm>
            <a:off x="381000" y="1698782"/>
            <a:ext cx="6134956" cy="1105054"/>
          </a:xfrm>
          <a:prstGeom prst="rect">
            <a:avLst/>
          </a:prstGeom>
        </p:spPr>
      </p:pic>
      <p:pic>
        <p:nvPicPr>
          <p:cNvPr id="8" name="Imagen 7">
            <a:extLst>
              <a:ext uri="{FF2B5EF4-FFF2-40B4-BE49-F238E27FC236}">
                <a16:creationId xmlns:a16="http://schemas.microsoft.com/office/drawing/2014/main" id="{AE0D2243-9785-E074-76F5-5DB2D1C3F694}"/>
              </a:ext>
            </a:extLst>
          </p:cNvPr>
          <p:cNvPicPr>
            <a:picLocks noChangeAspect="1"/>
          </p:cNvPicPr>
          <p:nvPr/>
        </p:nvPicPr>
        <p:blipFill rotWithShape="1">
          <a:blip r:embed="rId3"/>
          <a:srcRect t="15238"/>
          <a:stretch/>
        </p:blipFill>
        <p:spPr>
          <a:xfrm>
            <a:off x="223815" y="3227189"/>
            <a:ext cx="6449325" cy="1340404"/>
          </a:xfrm>
          <a:prstGeom prst="rect">
            <a:avLst/>
          </a:prstGeom>
        </p:spPr>
      </p:pic>
    </p:spTree>
    <p:extLst>
      <p:ext uri="{BB962C8B-B14F-4D97-AF65-F5344CB8AC3E}">
        <p14:creationId xmlns:p14="http://schemas.microsoft.com/office/powerpoint/2010/main" val="3239929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B99DCF-400D-D88D-AD72-326ACBC41525}"/>
              </a:ext>
            </a:extLst>
          </p:cNvPr>
          <p:cNvSpPr>
            <a:spLocks noGrp="1"/>
          </p:cNvSpPr>
          <p:nvPr>
            <p:ph type="title"/>
          </p:nvPr>
        </p:nvSpPr>
        <p:spPr/>
        <p:txBody>
          <a:bodyPr/>
          <a:lstStyle/>
          <a:p>
            <a:r>
              <a:rPr lang="es-ES" dirty="0"/>
              <a:t>ORIENTANDO LA ESCRITURA: IP y equipo</a:t>
            </a:r>
          </a:p>
        </p:txBody>
      </p:sp>
      <p:pic>
        <p:nvPicPr>
          <p:cNvPr id="6" name="Marcador de contenido 5">
            <a:extLst>
              <a:ext uri="{FF2B5EF4-FFF2-40B4-BE49-F238E27FC236}">
                <a16:creationId xmlns:a16="http://schemas.microsoft.com/office/drawing/2014/main" id="{DD00E21B-239A-735D-147C-EC492B79193C}"/>
              </a:ext>
            </a:extLst>
          </p:cNvPr>
          <p:cNvPicPr>
            <a:picLocks noGrp="1" noChangeAspect="1"/>
          </p:cNvPicPr>
          <p:nvPr>
            <p:ph idx="1"/>
          </p:nvPr>
        </p:nvPicPr>
        <p:blipFill>
          <a:blip r:embed="rId2"/>
          <a:stretch>
            <a:fillRect/>
          </a:stretch>
        </p:blipFill>
        <p:spPr>
          <a:xfrm>
            <a:off x="2501411" y="808379"/>
            <a:ext cx="5037991" cy="6024221"/>
          </a:xfrm>
        </p:spPr>
      </p:pic>
      <p:sp>
        <p:nvSpPr>
          <p:cNvPr id="4" name="Marcador de pie de página 3">
            <a:extLst>
              <a:ext uri="{FF2B5EF4-FFF2-40B4-BE49-F238E27FC236}">
                <a16:creationId xmlns:a16="http://schemas.microsoft.com/office/drawing/2014/main" id="{4E8611D5-14E6-09AB-B338-AF62DAA5799D}"/>
              </a:ext>
            </a:extLst>
          </p:cNvPr>
          <p:cNvSpPr>
            <a:spLocks noGrp="1"/>
          </p:cNvSpPr>
          <p:nvPr>
            <p:ph type="ftr" sz="quarter" idx="10"/>
          </p:nvPr>
        </p:nvSpPr>
        <p:spPr/>
        <p:txBody>
          <a:bodyPr/>
          <a:lstStyle/>
          <a:p>
            <a:r>
              <a:rPr lang="es-ES"/>
              <a:t>Evaluación en convocatorias competitivas</a:t>
            </a:r>
            <a:endParaRPr lang="es-ES" dirty="0"/>
          </a:p>
        </p:txBody>
      </p:sp>
      <p:cxnSp>
        <p:nvCxnSpPr>
          <p:cNvPr id="8" name="Conector recto 7">
            <a:extLst>
              <a:ext uri="{FF2B5EF4-FFF2-40B4-BE49-F238E27FC236}">
                <a16:creationId xmlns:a16="http://schemas.microsoft.com/office/drawing/2014/main" id="{F84014EA-3908-AF3C-C8B1-F8CB0D7468BE}"/>
              </a:ext>
            </a:extLst>
          </p:cNvPr>
          <p:cNvCxnSpPr/>
          <p:nvPr/>
        </p:nvCxnSpPr>
        <p:spPr bwMode="auto">
          <a:xfrm>
            <a:off x="4123592" y="1310054"/>
            <a:ext cx="633046" cy="0"/>
          </a:xfrm>
          <a:prstGeom prst="line">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 name="Conector recto 9">
            <a:extLst>
              <a:ext uri="{FF2B5EF4-FFF2-40B4-BE49-F238E27FC236}">
                <a16:creationId xmlns:a16="http://schemas.microsoft.com/office/drawing/2014/main" id="{4DFC65FA-8D67-13D2-4006-9D59671B79C3}"/>
              </a:ext>
            </a:extLst>
          </p:cNvPr>
          <p:cNvCxnSpPr/>
          <p:nvPr/>
        </p:nvCxnSpPr>
        <p:spPr bwMode="auto">
          <a:xfrm>
            <a:off x="3429000" y="3332285"/>
            <a:ext cx="2224454" cy="0"/>
          </a:xfrm>
          <a:prstGeom prst="line">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 name="Conector recto 12">
            <a:extLst>
              <a:ext uri="{FF2B5EF4-FFF2-40B4-BE49-F238E27FC236}">
                <a16:creationId xmlns:a16="http://schemas.microsoft.com/office/drawing/2014/main" id="{95FB3155-2F6D-3C2D-35EC-3260A6A9DF1A}"/>
              </a:ext>
            </a:extLst>
          </p:cNvPr>
          <p:cNvCxnSpPr/>
          <p:nvPr/>
        </p:nvCxnSpPr>
        <p:spPr bwMode="auto">
          <a:xfrm>
            <a:off x="3921369" y="3851031"/>
            <a:ext cx="2681654" cy="0"/>
          </a:xfrm>
          <a:prstGeom prst="line">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 name="Rectángulo 15">
            <a:extLst>
              <a:ext uri="{FF2B5EF4-FFF2-40B4-BE49-F238E27FC236}">
                <a16:creationId xmlns:a16="http://schemas.microsoft.com/office/drawing/2014/main" id="{92207A87-823C-5E67-6CE1-AD1DC682F766}"/>
              </a:ext>
            </a:extLst>
          </p:cNvPr>
          <p:cNvSpPr/>
          <p:nvPr/>
        </p:nvSpPr>
        <p:spPr bwMode="auto">
          <a:xfrm>
            <a:off x="5653454" y="3851031"/>
            <a:ext cx="465992" cy="211015"/>
          </a:xfrm>
          <a:prstGeom prst="rect">
            <a:avLst/>
          </a:prstGeom>
          <a:noFill/>
          <a:ln w="9525" cap="flat" cmpd="sng" algn="ctr">
            <a:solidFill>
              <a:srgbClr val="FF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cxnSp>
        <p:nvCxnSpPr>
          <p:cNvPr id="18" name="Conector recto 17">
            <a:extLst>
              <a:ext uri="{FF2B5EF4-FFF2-40B4-BE49-F238E27FC236}">
                <a16:creationId xmlns:a16="http://schemas.microsoft.com/office/drawing/2014/main" id="{67BA18BA-B06D-F653-FF33-5E1E839BD4BA}"/>
              </a:ext>
            </a:extLst>
          </p:cNvPr>
          <p:cNvCxnSpPr/>
          <p:nvPr/>
        </p:nvCxnSpPr>
        <p:spPr bwMode="auto">
          <a:xfrm>
            <a:off x="3429000" y="4721469"/>
            <a:ext cx="1450731" cy="0"/>
          </a:xfrm>
          <a:prstGeom prst="line">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790714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 Título"/>
          <p:cNvSpPr>
            <a:spLocks noGrp="1"/>
          </p:cNvSpPr>
          <p:nvPr>
            <p:ph type="title"/>
          </p:nvPr>
        </p:nvSpPr>
        <p:spPr/>
        <p:txBody>
          <a:bodyPr/>
          <a:lstStyle/>
          <a:p>
            <a:pPr>
              <a:defRPr/>
            </a:pPr>
            <a:r>
              <a:rPr lang="es-ES" dirty="0"/>
              <a:t>ORIENTANDO LA ESCRITURA: IP y equipo</a:t>
            </a:r>
          </a:p>
        </p:txBody>
      </p:sp>
      <p:sp>
        <p:nvSpPr>
          <p:cNvPr id="22" name="Rectángulo 21"/>
          <p:cNvSpPr/>
          <p:nvPr/>
        </p:nvSpPr>
        <p:spPr>
          <a:xfrm>
            <a:off x="1143000" y="884238"/>
            <a:ext cx="8688388" cy="5324535"/>
          </a:xfrm>
          <a:prstGeom prst="rect">
            <a:avLst/>
          </a:prstGeom>
        </p:spPr>
        <p:txBody>
          <a:bodyPr>
            <a:spAutoFit/>
          </a:bodyPr>
          <a:lstStyle/>
          <a:p>
            <a:pPr>
              <a:defRPr/>
            </a:pPr>
            <a:endParaRPr lang="es-ES" sz="1800" dirty="0">
              <a:solidFill>
                <a:schemeClr val="bg1">
                  <a:lumMod val="65000"/>
                </a:schemeClr>
              </a:solidFill>
            </a:endParaRPr>
          </a:p>
          <a:p>
            <a:pPr marL="285750" indent="-285750">
              <a:buFont typeface="Arial" panose="020B0604020202020204" pitchFamily="34" charset="0"/>
              <a:buChar char="•"/>
              <a:defRPr/>
            </a:pPr>
            <a:r>
              <a:rPr lang="es-ES" sz="1400" dirty="0">
                <a:solidFill>
                  <a:schemeClr val="tx1"/>
                </a:solidFill>
                <a:latin typeface="+mn-lt"/>
              </a:rPr>
              <a:t>Indicar si han sido IP de </a:t>
            </a:r>
            <a:r>
              <a:rPr lang="es-ES" sz="1400" b="1" dirty="0">
                <a:solidFill>
                  <a:srgbClr val="C00000"/>
                </a:solidFill>
                <a:latin typeface="+mn-lt"/>
              </a:rPr>
              <a:t>proyectos</a:t>
            </a:r>
            <a:r>
              <a:rPr lang="es-ES" sz="1400" dirty="0">
                <a:solidFill>
                  <a:schemeClr val="tx1"/>
                </a:solidFill>
                <a:latin typeface="+mn-lt"/>
              </a:rPr>
              <a:t> con financiación competitiva previa de ámbito </a:t>
            </a:r>
            <a:r>
              <a:rPr lang="es-ES" sz="1400" b="1" dirty="0">
                <a:solidFill>
                  <a:srgbClr val="C00000"/>
                </a:solidFill>
                <a:latin typeface="+mn-lt"/>
              </a:rPr>
              <a:t>autonómico, nacional o internacional </a:t>
            </a:r>
            <a:r>
              <a:rPr lang="es-ES" sz="1400" dirty="0">
                <a:solidFill>
                  <a:schemeClr val="tx1"/>
                </a:solidFill>
                <a:latin typeface="+mn-lt"/>
              </a:rPr>
              <a:t>en los últimos </a:t>
            </a:r>
            <a:r>
              <a:rPr lang="es-ES" sz="1400" b="1" dirty="0">
                <a:solidFill>
                  <a:srgbClr val="C00000"/>
                </a:solidFill>
                <a:latin typeface="+mn-lt"/>
              </a:rPr>
              <a:t>años</a:t>
            </a:r>
            <a:endParaRPr lang="es-ES" sz="1400" dirty="0">
              <a:solidFill>
                <a:schemeClr val="tx1"/>
              </a:solidFill>
              <a:latin typeface="+mn-lt"/>
            </a:endParaRPr>
          </a:p>
          <a:p>
            <a:pPr>
              <a:defRPr/>
            </a:pPr>
            <a:endParaRPr lang="es-ES" sz="1400" dirty="0">
              <a:solidFill>
                <a:schemeClr val="tx1"/>
              </a:solidFill>
              <a:latin typeface="+mn-lt"/>
            </a:endParaRPr>
          </a:p>
          <a:p>
            <a:pPr marL="285750" indent="-285750">
              <a:buFont typeface="Arial" panose="020B0604020202020204" pitchFamily="34" charset="0"/>
              <a:buChar char="•"/>
              <a:defRPr/>
            </a:pPr>
            <a:r>
              <a:rPr lang="es-ES" sz="1400" dirty="0">
                <a:solidFill>
                  <a:schemeClr val="tx1"/>
                </a:solidFill>
                <a:latin typeface="+mn-lt"/>
              </a:rPr>
              <a:t>Explicitar si se han producido </a:t>
            </a:r>
            <a:r>
              <a:rPr lang="es-ES" sz="1400" b="1" dirty="0">
                <a:solidFill>
                  <a:srgbClr val="C00000"/>
                </a:solidFill>
                <a:latin typeface="+mn-lt"/>
              </a:rPr>
              <a:t>publicaciones</a:t>
            </a:r>
            <a:r>
              <a:rPr lang="es-ES" sz="1400" dirty="0">
                <a:solidFill>
                  <a:schemeClr val="tx1"/>
                </a:solidFill>
                <a:latin typeface="+mn-lt"/>
              </a:rPr>
              <a:t> </a:t>
            </a:r>
            <a:r>
              <a:rPr lang="es-ES" sz="1400" b="1" dirty="0">
                <a:solidFill>
                  <a:srgbClr val="C00000"/>
                </a:solidFill>
                <a:latin typeface="+mn-lt"/>
              </a:rPr>
              <a:t>derivadas de proyectos </a:t>
            </a:r>
            <a:r>
              <a:rPr lang="es-ES" sz="1400" dirty="0">
                <a:solidFill>
                  <a:schemeClr val="tx1"/>
                </a:solidFill>
                <a:latin typeface="+mn-lt"/>
              </a:rPr>
              <a:t>previos donde se referencie adecuadamente el origen de la </a:t>
            </a:r>
            <a:r>
              <a:rPr lang="es-ES" sz="1400" b="1" dirty="0">
                <a:solidFill>
                  <a:srgbClr val="C00000"/>
                </a:solidFill>
                <a:latin typeface="+mn-lt"/>
              </a:rPr>
              <a:t>financiación</a:t>
            </a:r>
            <a:r>
              <a:rPr lang="es-ES" sz="1400" dirty="0">
                <a:solidFill>
                  <a:schemeClr val="tx1"/>
                </a:solidFill>
                <a:latin typeface="+mn-lt"/>
              </a:rPr>
              <a:t>; </a:t>
            </a:r>
          </a:p>
          <a:p>
            <a:pPr marL="285750" indent="-285750">
              <a:buFont typeface="Arial" panose="020B0604020202020204" pitchFamily="34" charset="0"/>
              <a:buChar char="•"/>
              <a:defRPr/>
            </a:pPr>
            <a:endParaRPr lang="es-ES" sz="1400" dirty="0">
              <a:solidFill>
                <a:schemeClr val="tx1"/>
              </a:solidFill>
              <a:latin typeface="+mn-lt"/>
            </a:endParaRPr>
          </a:p>
          <a:p>
            <a:pPr marL="285750" indent="-285750">
              <a:buFont typeface="Arial" panose="020B0604020202020204" pitchFamily="34" charset="0"/>
              <a:buChar char="•"/>
              <a:defRPr/>
            </a:pPr>
            <a:r>
              <a:rPr lang="es-ES" sz="1400" dirty="0">
                <a:solidFill>
                  <a:schemeClr val="tx1"/>
                </a:solidFill>
                <a:latin typeface="+mn-lt"/>
              </a:rPr>
              <a:t>Identificar expresamente si las </a:t>
            </a:r>
            <a:r>
              <a:rPr lang="es-ES" sz="1400" b="1" dirty="0">
                <a:solidFill>
                  <a:srgbClr val="C00000"/>
                </a:solidFill>
                <a:latin typeface="+mn-lt"/>
              </a:rPr>
              <a:t>publicaciones derivadas de los proyectos </a:t>
            </a:r>
            <a:r>
              <a:rPr lang="es-ES" sz="1400" dirty="0">
                <a:solidFill>
                  <a:schemeClr val="tx1"/>
                </a:solidFill>
                <a:latin typeface="+mn-lt"/>
              </a:rPr>
              <a:t>incorporados en el CV han incluido </a:t>
            </a:r>
            <a:r>
              <a:rPr lang="es-ES" sz="1400" b="1" dirty="0">
                <a:solidFill>
                  <a:srgbClr val="C00000"/>
                </a:solidFill>
                <a:latin typeface="+mn-lt"/>
              </a:rPr>
              <a:t>perspectiva de género</a:t>
            </a:r>
            <a:r>
              <a:rPr lang="es-ES" sz="1400" dirty="0">
                <a:solidFill>
                  <a:schemeClr val="tx1"/>
                </a:solidFill>
                <a:latin typeface="+mn-lt"/>
              </a:rPr>
              <a:t>; </a:t>
            </a:r>
          </a:p>
          <a:p>
            <a:pPr>
              <a:defRPr/>
            </a:pPr>
            <a:endParaRPr lang="es-ES" sz="1400" dirty="0">
              <a:solidFill>
                <a:schemeClr val="tx1"/>
              </a:solidFill>
              <a:latin typeface="+mn-lt"/>
            </a:endParaRPr>
          </a:p>
          <a:p>
            <a:pPr marL="285750" indent="-285750">
              <a:buFont typeface="Arial" panose="020B0604020202020204" pitchFamily="34" charset="0"/>
              <a:buChar char="•"/>
              <a:defRPr/>
            </a:pPr>
            <a:r>
              <a:rPr lang="es-ES" sz="1400" dirty="0">
                <a:solidFill>
                  <a:schemeClr val="tx1"/>
                </a:solidFill>
                <a:latin typeface="+mn-lt"/>
              </a:rPr>
              <a:t>Indicar la participación </a:t>
            </a:r>
            <a:r>
              <a:rPr lang="es-ES" sz="1400" b="1" dirty="0">
                <a:solidFill>
                  <a:srgbClr val="C00000"/>
                </a:solidFill>
                <a:latin typeface="+mn-lt"/>
              </a:rPr>
              <a:t>identificable </a:t>
            </a:r>
            <a:r>
              <a:rPr lang="es-ES" sz="1400" dirty="0">
                <a:solidFill>
                  <a:schemeClr val="tx1"/>
                </a:solidFill>
                <a:latin typeface="+mn-lt"/>
              </a:rPr>
              <a:t>en </a:t>
            </a:r>
            <a:r>
              <a:rPr lang="es-ES" sz="1400" b="1" dirty="0">
                <a:solidFill>
                  <a:srgbClr val="C00000"/>
                </a:solidFill>
                <a:latin typeface="+mn-lt"/>
              </a:rPr>
              <a:t>guías de práctica clínica</a:t>
            </a:r>
            <a:r>
              <a:rPr lang="es-ES" sz="1400" dirty="0">
                <a:solidFill>
                  <a:schemeClr val="tx1"/>
                </a:solidFill>
                <a:latin typeface="+mn-lt"/>
              </a:rPr>
              <a:t>; </a:t>
            </a:r>
          </a:p>
          <a:p>
            <a:pPr marL="285750" indent="-285750">
              <a:buFont typeface="Arial" panose="020B0604020202020204" pitchFamily="34" charset="0"/>
              <a:buChar char="•"/>
              <a:defRPr/>
            </a:pPr>
            <a:endParaRPr lang="es-ES" sz="1400" dirty="0">
              <a:solidFill>
                <a:schemeClr val="tx1"/>
              </a:solidFill>
              <a:latin typeface="+mn-lt"/>
            </a:endParaRPr>
          </a:p>
          <a:p>
            <a:pPr marL="285750" indent="-285750">
              <a:buFont typeface="Arial" panose="020B0604020202020204" pitchFamily="34" charset="0"/>
              <a:buChar char="•"/>
              <a:defRPr/>
            </a:pPr>
            <a:r>
              <a:rPr lang="es-ES" sz="1400" dirty="0">
                <a:solidFill>
                  <a:schemeClr val="tx1"/>
                </a:solidFill>
                <a:latin typeface="+mn-lt"/>
              </a:rPr>
              <a:t>Aportar evidencias de </a:t>
            </a:r>
            <a:r>
              <a:rPr lang="es-ES" sz="1400" b="1" dirty="0">
                <a:solidFill>
                  <a:srgbClr val="C00000"/>
                </a:solidFill>
                <a:latin typeface="+mn-lt"/>
              </a:rPr>
              <a:t>actividad de transferencia al sector productivo</a:t>
            </a:r>
            <a:r>
              <a:rPr lang="es-ES" sz="1400" dirty="0">
                <a:solidFill>
                  <a:schemeClr val="tx1"/>
                </a:solidFill>
                <a:latin typeface="+mn-lt"/>
              </a:rPr>
              <a:t> a través de protección intelectual, </a:t>
            </a:r>
            <a:r>
              <a:rPr lang="es-ES" sz="1400" dirty="0">
                <a:solidFill>
                  <a:srgbClr val="C00000"/>
                </a:solidFill>
                <a:latin typeface="+mn-lt"/>
              </a:rPr>
              <a:t>patentes</a:t>
            </a:r>
            <a:r>
              <a:rPr lang="es-ES" sz="1400" dirty="0">
                <a:solidFill>
                  <a:schemeClr val="tx1"/>
                </a:solidFill>
                <a:latin typeface="+mn-lt"/>
              </a:rPr>
              <a:t>, </a:t>
            </a:r>
            <a:r>
              <a:rPr lang="es-ES" sz="1400" dirty="0">
                <a:solidFill>
                  <a:srgbClr val="C00000"/>
                </a:solidFill>
                <a:latin typeface="+mn-lt"/>
              </a:rPr>
              <a:t>modelos de utilidad </a:t>
            </a:r>
            <a:r>
              <a:rPr lang="es-ES" sz="1400" dirty="0">
                <a:solidFill>
                  <a:schemeClr val="tx1"/>
                </a:solidFill>
                <a:latin typeface="+mn-lt"/>
              </a:rPr>
              <a:t>o empresas surgidas desde el ámbito académico </a:t>
            </a:r>
            <a:r>
              <a:rPr lang="es-ES" sz="1400" dirty="0">
                <a:solidFill>
                  <a:srgbClr val="C00000"/>
                </a:solidFill>
                <a:latin typeface="+mn-lt"/>
              </a:rPr>
              <a:t>como resultado de su actividad investigadora</a:t>
            </a:r>
            <a:r>
              <a:rPr lang="es-ES" sz="1400" dirty="0">
                <a:solidFill>
                  <a:schemeClr val="tx1"/>
                </a:solidFill>
                <a:latin typeface="+mn-lt"/>
              </a:rPr>
              <a:t>; </a:t>
            </a:r>
          </a:p>
          <a:p>
            <a:pPr>
              <a:defRPr/>
            </a:pPr>
            <a:endParaRPr lang="es-ES" sz="1400" dirty="0">
              <a:solidFill>
                <a:schemeClr val="tx1"/>
              </a:solidFill>
              <a:latin typeface="+mn-lt"/>
            </a:endParaRPr>
          </a:p>
          <a:p>
            <a:pPr marL="285750" indent="-285750">
              <a:buFont typeface="Arial" panose="020B0604020202020204" pitchFamily="34" charset="0"/>
              <a:buChar char="•"/>
              <a:defRPr/>
            </a:pPr>
            <a:r>
              <a:rPr lang="es-ES" sz="1400" dirty="0">
                <a:solidFill>
                  <a:schemeClr val="tx1"/>
                </a:solidFill>
                <a:latin typeface="+mn-lt"/>
              </a:rPr>
              <a:t>Describir su participación en </a:t>
            </a:r>
            <a:r>
              <a:rPr lang="es-ES" sz="1400" b="1" dirty="0">
                <a:solidFill>
                  <a:srgbClr val="C00000"/>
                </a:solidFill>
                <a:latin typeface="+mn-lt"/>
              </a:rPr>
              <a:t>estructuras estables de investigación </a:t>
            </a:r>
            <a:r>
              <a:rPr lang="es-ES" sz="1400" dirty="0">
                <a:solidFill>
                  <a:schemeClr val="tx1"/>
                </a:solidFill>
                <a:latin typeface="+mn-lt"/>
              </a:rPr>
              <a:t>(</a:t>
            </a:r>
            <a:r>
              <a:rPr lang="es-ES" sz="1400" dirty="0">
                <a:solidFill>
                  <a:srgbClr val="C00000"/>
                </a:solidFill>
                <a:latin typeface="+mn-lt"/>
              </a:rPr>
              <a:t>CIBER, RETICS, ICTS </a:t>
            </a:r>
            <a:r>
              <a:rPr lang="es-ES" sz="1400" dirty="0">
                <a:solidFill>
                  <a:schemeClr val="tx1"/>
                </a:solidFill>
                <a:latin typeface="+mn-lt"/>
              </a:rPr>
              <a:t>o </a:t>
            </a:r>
            <a:r>
              <a:rPr lang="es-ES" sz="1400" dirty="0">
                <a:solidFill>
                  <a:srgbClr val="C00000"/>
                </a:solidFill>
                <a:latin typeface="+mn-lt"/>
              </a:rPr>
              <a:t>plataformas</a:t>
            </a:r>
            <a:r>
              <a:rPr lang="es-ES" sz="1400" dirty="0">
                <a:solidFill>
                  <a:schemeClr val="tx1"/>
                </a:solidFill>
                <a:latin typeface="+mn-lt"/>
              </a:rPr>
              <a:t> ISCIII de apoyo a la investigación); </a:t>
            </a:r>
          </a:p>
          <a:p>
            <a:pPr marL="285750" indent="-285750">
              <a:buFont typeface="Arial" panose="020B0604020202020204" pitchFamily="34" charset="0"/>
              <a:buChar char="•"/>
              <a:defRPr/>
            </a:pPr>
            <a:endParaRPr lang="es-ES" sz="1400" dirty="0">
              <a:solidFill>
                <a:schemeClr val="tx1"/>
              </a:solidFill>
              <a:latin typeface="+mn-lt"/>
            </a:endParaRPr>
          </a:p>
          <a:p>
            <a:pPr marL="285750" indent="-285750">
              <a:buFont typeface="Arial" panose="020B0604020202020204" pitchFamily="34" charset="0"/>
              <a:buChar char="•"/>
              <a:defRPr/>
            </a:pPr>
            <a:r>
              <a:rPr lang="es-ES" sz="1400" dirty="0">
                <a:solidFill>
                  <a:schemeClr val="tx1"/>
                </a:solidFill>
                <a:latin typeface="+mn-lt"/>
              </a:rPr>
              <a:t>Relatar e identificar las evidencias de </a:t>
            </a:r>
            <a:r>
              <a:rPr lang="es-ES" sz="1400" b="1" dirty="0">
                <a:solidFill>
                  <a:srgbClr val="C00000"/>
                </a:solidFill>
                <a:latin typeface="+mn-lt"/>
              </a:rPr>
              <a:t>difusión pública</a:t>
            </a:r>
            <a:r>
              <a:rPr lang="es-ES" sz="1400" dirty="0">
                <a:solidFill>
                  <a:schemeClr val="tx1"/>
                </a:solidFill>
                <a:latin typeface="+mn-lt"/>
              </a:rPr>
              <a:t> de la actividad investigadora en entornos no especializados. </a:t>
            </a:r>
          </a:p>
          <a:p>
            <a:pPr marL="285750" indent="-285750">
              <a:buFont typeface="Arial" panose="020B0604020202020204" pitchFamily="34" charset="0"/>
              <a:buChar char="•"/>
              <a:defRPr/>
            </a:pPr>
            <a:endParaRPr lang="es-ES" sz="1400" dirty="0">
              <a:solidFill>
                <a:schemeClr val="tx1"/>
              </a:solidFill>
              <a:latin typeface="+mn-lt"/>
            </a:endParaRPr>
          </a:p>
          <a:p>
            <a:pPr marL="285750" indent="-285750">
              <a:buFont typeface="Arial" panose="020B0604020202020204" pitchFamily="34" charset="0"/>
              <a:buChar char="•"/>
              <a:defRPr/>
            </a:pPr>
            <a:r>
              <a:rPr lang="es-ES" sz="1400" dirty="0">
                <a:solidFill>
                  <a:schemeClr val="tx1"/>
                </a:solidFill>
                <a:latin typeface="+mn-lt"/>
              </a:rPr>
              <a:t>Identificar evidencias por las que se podría afirmar que sus </a:t>
            </a:r>
            <a:r>
              <a:rPr lang="es-ES" sz="1400" b="1" dirty="0">
                <a:solidFill>
                  <a:srgbClr val="C00000"/>
                </a:solidFill>
                <a:latin typeface="+mn-lt"/>
              </a:rPr>
              <a:t>publicaciones han influido en la generación de políticas científicas</a:t>
            </a:r>
            <a:r>
              <a:rPr lang="es-ES" sz="1400" dirty="0">
                <a:solidFill>
                  <a:schemeClr val="tx1"/>
                </a:solidFill>
                <a:latin typeface="+mn-lt"/>
              </a:rPr>
              <a:t> orientadas a la salud </a:t>
            </a:r>
            <a:r>
              <a:rPr lang="es-ES" sz="1400" b="1" dirty="0">
                <a:solidFill>
                  <a:srgbClr val="C00000"/>
                </a:solidFill>
                <a:latin typeface="+mn-lt"/>
              </a:rPr>
              <a:t>o en políticas sanitarias</a:t>
            </a:r>
            <a:r>
              <a:rPr lang="es-ES" sz="1400" dirty="0">
                <a:solidFill>
                  <a:schemeClr val="tx1"/>
                </a:solidFill>
                <a:latin typeface="+mn-lt"/>
              </a:rPr>
              <a:t>. </a:t>
            </a:r>
          </a:p>
        </p:txBody>
      </p:sp>
      <p:sp>
        <p:nvSpPr>
          <p:cNvPr id="3" name="CuadroTexto 2"/>
          <p:cNvSpPr txBox="1"/>
          <p:nvPr/>
        </p:nvSpPr>
        <p:spPr>
          <a:xfrm rot="20052568">
            <a:off x="417513" y="1366838"/>
            <a:ext cx="439737" cy="461962"/>
          </a:xfrm>
          <a:prstGeom prst="rect">
            <a:avLst/>
          </a:prstGeom>
          <a:solidFill>
            <a:srgbClr val="006600"/>
          </a:solidFill>
        </p:spPr>
        <p:txBody>
          <a:bodyPr wrap="none">
            <a:spAutoFit/>
          </a:bodyPr>
          <a:lstStyle/>
          <a:p>
            <a:pPr>
              <a:defRPr/>
            </a:pPr>
            <a:r>
              <a:rPr lang="es-ES_tradnl" sz="2400" dirty="0">
                <a:solidFill>
                  <a:schemeClr val="bg1"/>
                </a:solidFill>
                <a:latin typeface="+mn-lt"/>
              </a:rPr>
              <a:t>PI</a:t>
            </a:r>
            <a:endParaRPr lang="es-ES" sz="2400" dirty="0" err="1">
              <a:solidFill>
                <a:schemeClr val="bg1"/>
              </a:solidFill>
              <a:latin typeface="+mn-lt"/>
            </a:endParaRPr>
          </a:p>
        </p:txBody>
      </p:sp>
      <p:sp>
        <p:nvSpPr>
          <p:cNvPr id="23" name="CuadroTexto 22"/>
          <p:cNvSpPr txBox="1"/>
          <p:nvPr/>
        </p:nvSpPr>
        <p:spPr>
          <a:xfrm rot="20052568">
            <a:off x="136525" y="2054225"/>
            <a:ext cx="1001713" cy="461963"/>
          </a:xfrm>
          <a:prstGeom prst="rect">
            <a:avLst/>
          </a:prstGeom>
          <a:solidFill>
            <a:srgbClr val="006600"/>
          </a:solidFill>
        </p:spPr>
        <p:txBody>
          <a:bodyPr wrap="none">
            <a:spAutoFit/>
          </a:bodyPr>
          <a:lstStyle/>
          <a:p>
            <a:pPr>
              <a:defRPr/>
            </a:pPr>
            <a:r>
              <a:rPr lang="es-ES_tradnl" sz="2400" dirty="0" err="1">
                <a:solidFill>
                  <a:schemeClr val="bg1"/>
                </a:solidFill>
                <a:latin typeface="+mn-lt"/>
              </a:rPr>
              <a:t>publis</a:t>
            </a:r>
            <a:endParaRPr lang="es-ES" sz="2400" dirty="0" err="1">
              <a:solidFill>
                <a:schemeClr val="bg1"/>
              </a:solidFill>
              <a:latin typeface="+mn-lt"/>
            </a:endParaRPr>
          </a:p>
        </p:txBody>
      </p:sp>
      <p:sp>
        <p:nvSpPr>
          <p:cNvPr id="24" name="CuadroTexto 23"/>
          <p:cNvSpPr txBox="1"/>
          <p:nvPr/>
        </p:nvSpPr>
        <p:spPr>
          <a:xfrm rot="20052568">
            <a:off x="179388" y="2717800"/>
            <a:ext cx="1130300" cy="460375"/>
          </a:xfrm>
          <a:prstGeom prst="rect">
            <a:avLst/>
          </a:prstGeom>
          <a:solidFill>
            <a:srgbClr val="006600"/>
          </a:solidFill>
        </p:spPr>
        <p:txBody>
          <a:bodyPr wrap="none">
            <a:spAutoFit/>
          </a:bodyPr>
          <a:lstStyle/>
          <a:p>
            <a:pPr>
              <a:defRPr/>
            </a:pPr>
            <a:r>
              <a:rPr lang="es-ES_tradnl" sz="2400" dirty="0">
                <a:solidFill>
                  <a:schemeClr val="bg1"/>
                </a:solidFill>
                <a:latin typeface="+mn-lt"/>
              </a:rPr>
              <a:t>género</a:t>
            </a:r>
            <a:endParaRPr lang="es-ES" sz="2400" dirty="0" err="1">
              <a:solidFill>
                <a:schemeClr val="bg1"/>
              </a:solidFill>
              <a:latin typeface="+mn-lt"/>
            </a:endParaRPr>
          </a:p>
        </p:txBody>
      </p:sp>
      <p:sp>
        <p:nvSpPr>
          <p:cNvPr id="25" name="CuadroTexto 24"/>
          <p:cNvSpPr txBox="1"/>
          <p:nvPr/>
        </p:nvSpPr>
        <p:spPr>
          <a:xfrm rot="20052568">
            <a:off x="285750" y="3389313"/>
            <a:ext cx="747713" cy="461962"/>
          </a:xfrm>
          <a:prstGeom prst="rect">
            <a:avLst/>
          </a:prstGeom>
          <a:solidFill>
            <a:srgbClr val="006600"/>
          </a:solidFill>
        </p:spPr>
        <p:txBody>
          <a:bodyPr wrap="none">
            <a:spAutoFit/>
          </a:bodyPr>
          <a:lstStyle/>
          <a:p>
            <a:pPr>
              <a:defRPr/>
            </a:pPr>
            <a:r>
              <a:rPr lang="es-ES_tradnl" sz="2400" dirty="0">
                <a:solidFill>
                  <a:schemeClr val="bg1"/>
                </a:solidFill>
                <a:latin typeface="+mn-lt"/>
              </a:rPr>
              <a:t>GPC</a:t>
            </a:r>
            <a:endParaRPr lang="es-ES" sz="2400" dirty="0" err="1">
              <a:solidFill>
                <a:schemeClr val="bg1"/>
              </a:solidFill>
              <a:latin typeface="+mn-lt"/>
            </a:endParaRPr>
          </a:p>
        </p:txBody>
      </p:sp>
      <p:sp>
        <p:nvSpPr>
          <p:cNvPr id="26" name="CuadroTexto 25"/>
          <p:cNvSpPr txBox="1"/>
          <p:nvPr/>
        </p:nvSpPr>
        <p:spPr>
          <a:xfrm rot="20052568">
            <a:off x="182563" y="3954463"/>
            <a:ext cx="1284287" cy="461962"/>
          </a:xfrm>
          <a:prstGeom prst="rect">
            <a:avLst/>
          </a:prstGeom>
          <a:solidFill>
            <a:srgbClr val="006600"/>
          </a:solidFill>
        </p:spPr>
        <p:txBody>
          <a:bodyPr wrap="none">
            <a:spAutoFit/>
          </a:bodyPr>
          <a:lstStyle/>
          <a:p>
            <a:pPr>
              <a:defRPr/>
            </a:pPr>
            <a:r>
              <a:rPr lang="es-ES_tradnl" sz="2400" dirty="0">
                <a:solidFill>
                  <a:schemeClr val="bg1"/>
                </a:solidFill>
                <a:latin typeface="+mn-lt"/>
              </a:rPr>
              <a:t>transfer</a:t>
            </a:r>
            <a:endParaRPr lang="es-ES" sz="2400" dirty="0" err="1">
              <a:solidFill>
                <a:schemeClr val="bg1"/>
              </a:solidFill>
              <a:latin typeface="+mn-lt"/>
            </a:endParaRPr>
          </a:p>
        </p:txBody>
      </p:sp>
      <p:sp>
        <p:nvSpPr>
          <p:cNvPr id="27" name="CuadroTexto 26"/>
          <p:cNvSpPr txBox="1"/>
          <p:nvPr/>
        </p:nvSpPr>
        <p:spPr>
          <a:xfrm rot="20052568">
            <a:off x="355600" y="4659313"/>
            <a:ext cx="938213" cy="461962"/>
          </a:xfrm>
          <a:prstGeom prst="rect">
            <a:avLst/>
          </a:prstGeom>
          <a:solidFill>
            <a:srgbClr val="006600"/>
          </a:solidFill>
        </p:spPr>
        <p:txBody>
          <a:bodyPr wrap="none">
            <a:spAutoFit/>
          </a:bodyPr>
          <a:lstStyle/>
          <a:p>
            <a:pPr>
              <a:defRPr/>
            </a:pPr>
            <a:r>
              <a:rPr lang="es-ES_tradnl" sz="2400" dirty="0">
                <a:solidFill>
                  <a:schemeClr val="bg1"/>
                </a:solidFill>
                <a:latin typeface="+mn-lt"/>
              </a:rPr>
              <a:t>redes</a:t>
            </a:r>
            <a:endParaRPr lang="es-ES" sz="2400" dirty="0" err="1">
              <a:solidFill>
                <a:schemeClr val="bg1"/>
              </a:solidFill>
              <a:latin typeface="+mn-lt"/>
            </a:endParaRPr>
          </a:p>
        </p:txBody>
      </p:sp>
      <p:sp>
        <p:nvSpPr>
          <p:cNvPr id="28" name="CuadroTexto 27"/>
          <p:cNvSpPr txBox="1"/>
          <p:nvPr/>
        </p:nvSpPr>
        <p:spPr>
          <a:xfrm rot="20052568">
            <a:off x="107950" y="5302250"/>
            <a:ext cx="1273175" cy="461963"/>
          </a:xfrm>
          <a:prstGeom prst="rect">
            <a:avLst/>
          </a:prstGeom>
          <a:solidFill>
            <a:srgbClr val="006600"/>
          </a:solidFill>
        </p:spPr>
        <p:txBody>
          <a:bodyPr wrap="none">
            <a:spAutoFit/>
          </a:bodyPr>
          <a:lstStyle/>
          <a:p>
            <a:pPr>
              <a:defRPr/>
            </a:pPr>
            <a:r>
              <a:rPr lang="es-ES_tradnl" sz="2400" dirty="0">
                <a:solidFill>
                  <a:schemeClr val="bg1"/>
                </a:solidFill>
                <a:latin typeface="+mn-lt"/>
              </a:rPr>
              <a:t>difusión</a:t>
            </a:r>
            <a:endParaRPr lang="es-ES" sz="2400" dirty="0" err="1">
              <a:solidFill>
                <a:schemeClr val="bg1"/>
              </a:solidFill>
              <a:latin typeface="+mn-lt"/>
            </a:endParaRPr>
          </a:p>
        </p:txBody>
      </p:sp>
      <p:sp>
        <p:nvSpPr>
          <p:cNvPr id="29" name="CuadroTexto 28"/>
          <p:cNvSpPr txBox="1"/>
          <p:nvPr/>
        </p:nvSpPr>
        <p:spPr>
          <a:xfrm rot="20052568">
            <a:off x="93663" y="5835650"/>
            <a:ext cx="1350962" cy="461963"/>
          </a:xfrm>
          <a:prstGeom prst="rect">
            <a:avLst/>
          </a:prstGeom>
          <a:solidFill>
            <a:srgbClr val="006600"/>
          </a:solidFill>
        </p:spPr>
        <p:txBody>
          <a:bodyPr wrap="none">
            <a:spAutoFit/>
          </a:bodyPr>
          <a:lstStyle/>
          <a:p>
            <a:pPr>
              <a:defRPr/>
            </a:pPr>
            <a:r>
              <a:rPr lang="es-ES_tradnl" sz="2400" dirty="0">
                <a:solidFill>
                  <a:schemeClr val="bg1"/>
                </a:solidFill>
                <a:latin typeface="+mn-lt"/>
              </a:rPr>
              <a:t>políticas</a:t>
            </a:r>
            <a:endParaRPr lang="es-ES" sz="2400" dirty="0" err="1">
              <a:solidFill>
                <a:schemeClr val="bg1"/>
              </a:solidFill>
              <a:latin typeface="+mn-lt"/>
            </a:endParaRPr>
          </a:p>
        </p:txBody>
      </p:sp>
      <p:sp>
        <p:nvSpPr>
          <p:cNvPr id="4" name="CuadroTexto 3">
            <a:extLst>
              <a:ext uri="{FF2B5EF4-FFF2-40B4-BE49-F238E27FC236}">
                <a16:creationId xmlns:a16="http://schemas.microsoft.com/office/drawing/2014/main" id="{11E03060-5EFB-2069-8840-9A069CA28134}"/>
              </a:ext>
            </a:extLst>
          </p:cNvPr>
          <p:cNvSpPr txBox="1"/>
          <p:nvPr/>
        </p:nvSpPr>
        <p:spPr>
          <a:xfrm>
            <a:off x="85920" y="718643"/>
            <a:ext cx="6860004" cy="400110"/>
          </a:xfrm>
          <a:prstGeom prst="rect">
            <a:avLst/>
          </a:prstGeom>
          <a:noFill/>
        </p:spPr>
        <p:txBody>
          <a:bodyPr wrap="square">
            <a:spAutoFit/>
          </a:bodyPr>
          <a:lstStyle/>
          <a:p>
            <a:r>
              <a:rPr lang="es-ES" sz="2000" dirty="0">
                <a:solidFill>
                  <a:schemeClr val="tx1"/>
                </a:solidFill>
                <a:effectLst/>
                <a:latin typeface="+mn-lt"/>
              </a:rPr>
              <a:t>¿Si le damos financiación, llevarán el proyecto a término?</a:t>
            </a:r>
          </a:p>
        </p:txBody>
      </p:sp>
      <p:sp>
        <p:nvSpPr>
          <p:cNvPr id="5" name="CuadroTexto 4">
            <a:extLst>
              <a:ext uri="{FF2B5EF4-FFF2-40B4-BE49-F238E27FC236}">
                <a16:creationId xmlns:a16="http://schemas.microsoft.com/office/drawing/2014/main" id="{4EBD7314-658C-02AE-CDED-28FAD3B66FBB}"/>
              </a:ext>
            </a:extLst>
          </p:cNvPr>
          <p:cNvSpPr txBox="1"/>
          <p:nvPr/>
        </p:nvSpPr>
        <p:spPr>
          <a:xfrm>
            <a:off x="7230227" y="698995"/>
            <a:ext cx="1113731" cy="400110"/>
          </a:xfrm>
          <a:prstGeom prst="rect">
            <a:avLst/>
          </a:prstGeom>
          <a:noFill/>
        </p:spPr>
        <p:txBody>
          <a:bodyPr wrap="square">
            <a:spAutoFit/>
          </a:bodyPr>
          <a:lstStyle/>
          <a:p>
            <a:r>
              <a:rPr lang="es-ES" sz="2000" dirty="0">
                <a:solidFill>
                  <a:schemeClr val="tx1"/>
                </a:solidFill>
                <a:effectLst/>
                <a:latin typeface="+mn-lt"/>
              </a:rPr>
              <a:t>¿SABEN?</a:t>
            </a:r>
          </a:p>
        </p:txBody>
      </p:sp>
    </p:spTree>
    <p:extLst>
      <p:ext uri="{BB962C8B-B14F-4D97-AF65-F5344CB8AC3E}">
        <p14:creationId xmlns:p14="http://schemas.microsoft.com/office/powerpoint/2010/main" val="1902241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 Título"/>
          <p:cNvSpPr>
            <a:spLocks noGrp="1"/>
          </p:cNvSpPr>
          <p:nvPr>
            <p:ph type="title"/>
          </p:nvPr>
        </p:nvSpPr>
        <p:spPr/>
        <p:txBody>
          <a:bodyPr/>
          <a:lstStyle/>
          <a:p>
            <a:pPr>
              <a:defRPr/>
            </a:pPr>
            <a:r>
              <a:rPr lang="es-ES" dirty="0"/>
              <a:t>ORIENTANDO LA ESCRITURA: IP y equipo</a:t>
            </a:r>
          </a:p>
        </p:txBody>
      </p:sp>
      <p:sp>
        <p:nvSpPr>
          <p:cNvPr id="2" name="Rectángulo 1"/>
          <p:cNvSpPr/>
          <p:nvPr/>
        </p:nvSpPr>
        <p:spPr>
          <a:xfrm>
            <a:off x="1881188" y="979488"/>
            <a:ext cx="7615237" cy="5324535"/>
          </a:xfrm>
          <a:prstGeom prst="rect">
            <a:avLst/>
          </a:prstGeom>
        </p:spPr>
        <p:txBody>
          <a:bodyPr>
            <a:spAutoFit/>
          </a:bodyPr>
          <a:lstStyle/>
          <a:p>
            <a:pPr>
              <a:defRPr/>
            </a:pPr>
            <a:r>
              <a:rPr lang="es-ES" sz="2000" dirty="0">
                <a:solidFill>
                  <a:schemeClr val="tx1"/>
                </a:solidFill>
                <a:latin typeface="+mn-lt"/>
              </a:rPr>
              <a:t>Establecer la adecuación entre las </a:t>
            </a:r>
            <a:r>
              <a:rPr lang="es-ES" sz="2000" b="1" dirty="0">
                <a:solidFill>
                  <a:srgbClr val="C00000"/>
                </a:solidFill>
                <a:latin typeface="+mn-lt"/>
              </a:rPr>
              <a:t>capacidades/competencias del equipo</a:t>
            </a:r>
            <a:r>
              <a:rPr lang="es-ES" sz="2000" dirty="0">
                <a:solidFill>
                  <a:schemeClr val="tx1"/>
                </a:solidFill>
                <a:latin typeface="+mn-lt"/>
              </a:rPr>
              <a:t> y las </a:t>
            </a:r>
            <a:r>
              <a:rPr lang="es-ES" sz="2000" b="1" dirty="0">
                <a:solidFill>
                  <a:srgbClr val="C00000"/>
                </a:solidFill>
                <a:latin typeface="+mn-lt"/>
              </a:rPr>
              <a:t>actividades</a:t>
            </a:r>
            <a:r>
              <a:rPr lang="es-ES" sz="2000" dirty="0">
                <a:solidFill>
                  <a:schemeClr val="tx1"/>
                </a:solidFill>
                <a:latin typeface="+mn-lt"/>
              </a:rPr>
              <a:t> </a:t>
            </a:r>
            <a:r>
              <a:rPr lang="es-ES" sz="2000" b="1" dirty="0">
                <a:solidFill>
                  <a:srgbClr val="C00000"/>
                </a:solidFill>
                <a:latin typeface="+mn-lt"/>
              </a:rPr>
              <a:t>vinculadas al proyecto</a:t>
            </a:r>
            <a:r>
              <a:rPr lang="es-ES" sz="2000" dirty="0">
                <a:solidFill>
                  <a:schemeClr val="tx1"/>
                </a:solidFill>
                <a:latin typeface="+mn-lt"/>
              </a:rPr>
              <a:t>; </a:t>
            </a:r>
          </a:p>
          <a:p>
            <a:pPr>
              <a:defRPr/>
            </a:pPr>
            <a:endParaRPr lang="es-ES" sz="2000" dirty="0">
              <a:solidFill>
                <a:schemeClr val="tx1"/>
              </a:solidFill>
              <a:latin typeface="+mn-lt"/>
            </a:endParaRPr>
          </a:p>
          <a:p>
            <a:pPr>
              <a:defRPr/>
            </a:pPr>
            <a:r>
              <a:rPr lang="es-ES" sz="2000" dirty="0">
                <a:solidFill>
                  <a:schemeClr val="tx1"/>
                </a:solidFill>
                <a:latin typeface="+mn-lt"/>
              </a:rPr>
              <a:t>Identificar la </a:t>
            </a:r>
            <a:r>
              <a:rPr lang="es-ES" sz="2000" b="1" dirty="0">
                <a:solidFill>
                  <a:srgbClr val="C00000"/>
                </a:solidFill>
                <a:latin typeface="+mn-lt"/>
              </a:rPr>
              <a:t>complementariedad</a:t>
            </a:r>
            <a:r>
              <a:rPr lang="es-ES" sz="2000" dirty="0">
                <a:solidFill>
                  <a:schemeClr val="tx1"/>
                </a:solidFill>
                <a:latin typeface="+mn-lt"/>
              </a:rPr>
              <a:t> entre el CV de ‘</a:t>
            </a:r>
            <a:r>
              <a:rPr lang="es-ES" sz="2000" dirty="0" err="1">
                <a:solidFill>
                  <a:schemeClr val="tx1"/>
                </a:solidFill>
                <a:latin typeface="+mn-lt"/>
              </a:rPr>
              <a:t>co</a:t>
            </a:r>
            <a:r>
              <a:rPr lang="es-ES" sz="2000" dirty="0">
                <a:solidFill>
                  <a:schemeClr val="tx1"/>
                </a:solidFill>
                <a:latin typeface="+mn-lt"/>
              </a:rPr>
              <a:t>-investigadores’ y el CV del IP/Co-IP.</a:t>
            </a:r>
          </a:p>
          <a:p>
            <a:pPr>
              <a:defRPr/>
            </a:pPr>
            <a:endParaRPr lang="es-ES" sz="2000" dirty="0">
              <a:solidFill>
                <a:schemeClr val="tx1"/>
              </a:solidFill>
              <a:latin typeface="+mn-lt"/>
            </a:endParaRPr>
          </a:p>
          <a:p>
            <a:pPr>
              <a:defRPr/>
            </a:pPr>
            <a:r>
              <a:rPr lang="es-ES" sz="2000" b="1" dirty="0">
                <a:solidFill>
                  <a:srgbClr val="C00000"/>
                </a:solidFill>
                <a:latin typeface="+mn-lt"/>
              </a:rPr>
              <a:t>Participación ciudadana </a:t>
            </a:r>
            <a:r>
              <a:rPr lang="es-ES" sz="2000" dirty="0">
                <a:solidFill>
                  <a:schemeClr val="tx1"/>
                </a:solidFill>
                <a:latin typeface="+mn-lt"/>
              </a:rPr>
              <a:t>en el proyecto.</a:t>
            </a:r>
          </a:p>
          <a:p>
            <a:pPr>
              <a:defRPr/>
            </a:pPr>
            <a:endParaRPr lang="es-ES" sz="2000" dirty="0">
              <a:solidFill>
                <a:schemeClr val="tx1"/>
              </a:solidFill>
              <a:latin typeface="+mn-lt"/>
            </a:endParaRPr>
          </a:p>
          <a:p>
            <a:pPr>
              <a:defRPr/>
            </a:pPr>
            <a:r>
              <a:rPr lang="es-ES" sz="2000" dirty="0">
                <a:solidFill>
                  <a:schemeClr val="tx1"/>
                </a:solidFill>
                <a:latin typeface="+mn-lt"/>
              </a:rPr>
              <a:t>Explicitar si los ‘</a:t>
            </a:r>
            <a:r>
              <a:rPr lang="es-ES" sz="2000" b="1" dirty="0" err="1">
                <a:solidFill>
                  <a:srgbClr val="C00000"/>
                </a:solidFill>
                <a:latin typeface="+mn-lt"/>
              </a:rPr>
              <a:t>co</a:t>
            </a:r>
            <a:r>
              <a:rPr lang="es-ES" sz="2000" b="1" dirty="0">
                <a:solidFill>
                  <a:srgbClr val="C00000"/>
                </a:solidFill>
                <a:latin typeface="+mn-lt"/>
              </a:rPr>
              <a:t>-investigadores</a:t>
            </a:r>
            <a:r>
              <a:rPr lang="es-ES" sz="2000" dirty="0">
                <a:solidFill>
                  <a:schemeClr val="tx1"/>
                </a:solidFill>
                <a:latin typeface="+mn-lt"/>
              </a:rPr>
              <a:t>’ han sido </a:t>
            </a:r>
            <a:r>
              <a:rPr lang="es-ES" sz="2000" dirty="0" err="1">
                <a:solidFill>
                  <a:schemeClr val="tx1"/>
                </a:solidFill>
                <a:latin typeface="+mn-lt"/>
              </a:rPr>
              <a:t>IPs</a:t>
            </a:r>
            <a:r>
              <a:rPr lang="es-ES" sz="2000" dirty="0">
                <a:solidFill>
                  <a:schemeClr val="tx1"/>
                </a:solidFill>
                <a:latin typeface="+mn-lt"/>
              </a:rPr>
              <a:t> de otros PI y si estas concesiones se han producido en </a:t>
            </a:r>
            <a:r>
              <a:rPr lang="es-ES" sz="2000" b="1" dirty="0">
                <a:solidFill>
                  <a:srgbClr val="C00000"/>
                </a:solidFill>
                <a:latin typeface="+mn-lt"/>
              </a:rPr>
              <a:t>áreas de conocimiento similares</a:t>
            </a:r>
            <a:r>
              <a:rPr lang="es-ES" sz="2000" dirty="0">
                <a:solidFill>
                  <a:schemeClr val="tx1"/>
                </a:solidFill>
                <a:latin typeface="+mn-lt"/>
              </a:rPr>
              <a:t> o diferentes al proyecto planteado en la actualidad, identificando la complementariedad entre las áreas en el caso de que exista;</a:t>
            </a:r>
          </a:p>
          <a:p>
            <a:pPr>
              <a:defRPr/>
            </a:pPr>
            <a:endParaRPr lang="es-ES" sz="2000" dirty="0">
              <a:solidFill>
                <a:schemeClr val="tx1"/>
              </a:solidFill>
              <a:latin typeface="+mn-lt"/>
            </a:endParaRPr>
          </a:p>
          <a:p>
            <a:pPr>
              <a:defRPr/>
            </a:pPr>
            <a:r>
              <a:rPr lang="es-ES" sz="2000" dirty="0">
                <a:solidFill>
                  <a:schemeClr val="tx1"/>
                </a:solidFill>
                <a:latin typeface="+mn-lt"/>
              </a:rPr>
              <a:t>Indicar aquellas </a:t>
            </a:r>
            <a:r>
              <a:rPr lang="es-ES" sz="2000" b="1" dirty="0">
                <a:solidFill>
                  <a:srgbClr val="C00000"/>
                </a:solidFill>
                <a:latin typeface="+mn-lt"/>
              </a:rPr>
              <a:t>publicaciones </a:t>
            </a:r>
            <a:r>
              <a:rPr lang="es-ES" sz="2000" dirty="0">
                <a:solidFill>
                  <a:schemeClr val="tx1"/>
                </a:solidFill>
                <a:latin typeface="+mn-lt"/>
              </a:rPr>
              <a:t>de excepcional impacto de las </a:t>
            </a:r>
            <a:r>
              <a:rPr lang="es-ES" sz="2000" b="1" dirty="0">
                <a:solidFill>
                  <a:srgbClr val="C00000"/>
                </a:solidFill>
                <a:latin typeface="+mn-lt"/>
              </a:rPr>
              <a:t>personas que forman parte del equipo </a:t>
            </a:r>
            <a:r>
              <a:rPr lang="es-ES" sz="2000" dirty="0">
                <a:solidFill>
                  <a:schemeClr val="tx1"/>
                </a:solidFill>
                <a:latin typeface="+mn-lt"/>
              </a:rPr>
              <a:t>y la adecuación entre estas y el propio proyecto planteado</a:t>
            </a:r>
          </a:p>
        </p:txBody>
      </p:sp>
      <p:sp>
        <p:nvSpPr>
          <p:cNvPr id="22" name="CuadroTexto 21"/>
          <p:cNvSpPr txBox="1"/>
          <p:nvPr/>
        </p:nvSpPr>
        <p:spPr>
          <a:xfrm rot="20052568">
            <a:off x="249238" y="1046163"/>
            <a:ext cx="1360487" cy="522287"/>
          </a:xfrm>
          <a:prstGeom prst="rect">
            <a:avLst/>
          </a:prstGeom>
          <a:solidFill>
            <a:srgbClr val="006600"/>
          </a:solidFill>
        </p:spPr>
        <p:txBody>
          <a:bodyPr wrap="none">
            <a:spAutoFit/>
          </a:bodyPr>
          <a:lstStyle/>
          <a:p>
            <a:pPr algn="ctr">
              <a:defRPr/>
            </a:pPr>
            <a:r>
              <a:rPr lang="es-ES_tradnl" sz="1400" dirty="0">
                <a:solidFill>
                  <a:schemeClr val="bg1"/>
                </a:solidFill>
                <a:latin typeface="+mn-lt"/>
              </a:rPr>
              <a:t>Competencias </a:t>
            </a:r>
          </a:p>
          <a:p>
            <a:pPr algn="ctr">
              <a:defRPr/>
            </a:pPr>
            <a:r>
              <a:rPr lang="es-ES_tradnl" sz="1400" dirty="0">
                <a:solidFill>
                  <a:schemeClr val="bg1"/>
                </a:solidFill>
                <a:latin typeface="+mn-lt"/>
              </a:rPr>
              <a:t>equipo</a:t>
            </a:r>
            <a:endParaRPr lang="es-ES" sz="1400" dirty="0" err="1">
              <a:solidFill>
                <a:schemeClr val="bg1"/>
              </a:solidFill>
              <a:latin typeface="+mn-lt"/>
            </a:endParaRPr>
          </a:p>
        </p:txBody>
      </p:sp>
      <p:sp>
        <p:nvSpPr>
          <p:cNvPr id="23" name="CuadroTexto 22"/>
          <p:cNvSpPr txBox="1"/>
          <p:nvPr/>
        </p:nvSpPr>
        <p:spPr>
          <a:xfrm rot="20052568">
            <a:off x="463550" y="1720850"/>
            <a:ext cx="1306513" cy="307975"/>
          </a:xfrm>
          <a:prstGeom prst="rect">
            <a:avLst/>
          </a:prstGeom>
          <a:solidFill>
            <a:srgbClr val="006600"/>
          </a:solidFill>
        </p:spPr>
        <p:txBody>
          <a:bodyPr wrap="none">
            <a:spAutoFit/>
          </a:bodyPr>
          <a:lstStyle/>
          <a:p>
            <a:pPr algn="ctr">
              <a:defRPr/>
            </a:pPr>
            <a:r>
              <a:rPr lang="es-ES_tradnl" sz="1400" dirty="0">
                <a:solidFill>
                  <a:schemeClr val="bg1"/>
                </a:solidFill>
                <a:latin typeface="+mn-lt"/>
              </a:rPr>
              <a:t>Actividades PI</a:t>
            </a:r>
            <a:endParaRPr lang="es-ES" sz="1400" dirty="0" err="1">
              <a:solidFill>
                <a:schemeClr val="bg1"/>
              </a:solidFill>
              <a:latin typeface="+mn-lt"/>
            </a:endParaRPr>
          </a:p>
        </p:txBody>
      </p:sp>
      <p:sp>
        <p:nvSpPr>
          <p:cNvPr id="3" name="Flecha curvada hacia la derecha 2"/>
          <p:cNvSpPr/>
          <p:nvPr/>
        </p:nvSpPr>
        <p:spPr bwMode="auto">
          <a:xfrm rot="19708230">
            <a:off x="682625" y="1600200"/>
            <a:ext cx="327025" cy="388938"/>
          </a:xfrm>
          <a:prstGeom prst="curvedRightArrow">
            <a:avLst>
              <a:gd name="adj1" fmla="val 25000"/>
              <a:gd name="adj2" fmla="val 65517"/>
              <a:gd name="adj3" fmla="val 41088"/>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eaLnBrk="1" hangingPunct="1">
              <a:defRPr/>
            </a:pPr>
            <a:endParaRPr lang="es-ES" sz="2400" dirty="0">
              <a:effectLst>
                <a:outerShdw blurRad="38100" dist="38100" dir="2700000" algn="tl">
                  <a:srgbClr val="000000">
                    <a:alpha val="43137"/>
                  </a:srgbClr>
                </a:outerShdw>
              </a:effectLst>
              <a:latin typeface="+mn-lt"/>
            </a:endParaRPr>
          </a:p>
        </p:txBody>
      </p:sp>
      <p:sp>
        <p:nvSpPr>
          <p:cNvPr id="24" name="Flecha curvada hacia la derecha 23"/>
          <p:cNvSpPr/>
          <p:nvPr/>
        </p:nvSpPr>
        <p:spPr bwMode="auto">
          <a:xfrm rot="19708230" flipH="1" flipV="1">
            <a:off x="1400175" y="1217613"/>
            <a:ext cx="258763" cy="317500"/>
          </a:xfrm>
          <a:prstGeom prst="curvedRightArrow">
            <a:avLst>
              <a:gd name="adj1" fmla="val 25000"/>
              <a:gd name="adj2" fmla="val 65517"/>
              <a:gd name="adj3" fmla="val 41088"/>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eaLnBrk="1" hangingPunct="1">
              <a:defRPr/>
            </a:pPr>
            <a:endParaRPr lang="es-ES" sz="2400" dirty="0">
              <a:effectLst>
                <a:outerShdw blurRad="38100" dist="38100" dir="2700000" algn="tl">
                  <a:srgbClr val="000000">
                    <a:alpha val="43137"/>
                  </a:srgbClr>
                </a:outerShdw>
              </a:effectLst>
              <a:latin typeface="+mn-lt"/>
            </a:endParaRPr>
          </a:p>
        </p:txBody>
      </p:sp>
      <p:pic>
        <p:nvPicPr>
          <p:cNvPr id="17416" name="Picture 20" descr="Pegatina Rompecabezas imagen 1"/>
          <p:cNvPicPr>
            <a:picLocks noChangeAspect="1" noChangeArrowheads="1"/>
          </p:cNvPicPr>
          <p:nvPr/>
        </p:nvPicPr>
        <p:blipFill>
          <a:blip r:embed="rId2">
            <a:extLst>
              <a:ext uri="{28A0092B-C50C-407E-A947-70E740481C1C}">
                <a14:useLocalDpi xmlns:a14="http://schemas.microsoft.com/office/drawing/2010/main" val="0"/>
              </a:ext>
            </a:extLst>
          </a:blip>
          <a:srcRect t="12723" b="11551"/>
          <a:stretch>
            <a:fillRect/>
          </a:stretch>
        </p:blipFill>
        <p:spPr bwMode="auto">
          <a:xfrm rot="-869181">
            <a:off x="571500" y="2265363"/>
            <a:ext cx="103187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826436">
            <a:off x="211138" y="4416425"/>
            <a:ext cx="982662" cy="587375"/>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8" name="Picture 20" descr="Pegatina Rompecabezas imagen 1"/>
          <p:cNvPicPr>
            <a:picLocks noChangeAspect="1" noChangeArrowheads="1"/>
          </p:cNvPicPr>
          <p:nvPr/>
        </p:nvPicPr>
        <p:blipFill>
          <a:blip r:embed="rId4">
            <a:extLst>
              <a:ext uri="{28A0092B-C50C-407E-A947-70E740481C1C}">
                <a14:useLocalDpi xmlns:a14="http://schemas.microsoft.com/office/drawing/2010/main" val="0"/>
              </a:ext>
            </a:extLst>
          </a:blip>
          <a:srcRect l="14169" t="12723" r="10043" b="11551"/>
          <a:stretch>
            <a:fillRect/>
          </a:stretch>
        </p:blipFill>
        <p:spPr bwMode="auto">
          <a:xfrm rot="-869181">
            <a:off x="1111250" y="4067175"/>
            <a:ext cx="9017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Imagen 4"/>
          <p:cNvPicPr>
            <a:picLocks noChangeAspect="1"/>
          </p:cNvPicPr>
          <p:nvPr/>
        </p:nvPicPr>
        <p:blipFill>
          <a:blip r:embed="rId5" cstate="print">
            <a:extLst>
              <a:ext uri="{28A0092B-C50C-407E-A947-70E740481C1C}">
                <a14:useLocalDpi xmlns:a14="http://schemas.microsoft.com/office/drawing/2010/main" val="0"/>
              </a:ext>
            </a:extLst>
          </a:blip>
          <a:srcRect t="15685" b="9589"/>
          <a:stretch>
            <a:fillRect/>
          </a:stretch>
        </p:blipFill>
        <p:spPr bwMode="auto">
          <a:xfrm rot="-1594002">
            <a:off x="644525" y="5561013"/>
            <a:ext cx="885825"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Imagen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14602">
            <a:off x="395288" y="3148013"/>
            <a:ext cx="1217612"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8984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9647238" cy="533400"/>
          </a:xfrm>
        </p:spPr>
        <p:txBody>
          <a:bodyPr/>
          <a:lstStyle/>
          <a:p>
            <a:pPr>
              <a:defRPr/>
            </a:pPr>
            <a:r>
              <a:rPr lang="es-ES" dirty="0"/>
              <a:t>ORIENTANDO LA ESCRITURA: IP y equipo</a:t>
            </a:r>
          </a:p>
        </p:txBody>
      </p:sp>
      <p:pic>
        <p:nvPicPr>
          <p:cNvPr id="23555" name="Marcador de contenido 4"/>
          <p:cNvPicPr>
            <a:picLocks noGrp="1" noChangeAspect="1"/>
          </p:cNvPicPr>
          <p:nvPr>
            <p:ph idx="1"/>
          </p:nvPr>
        </p:nvPicPr>
        <p:blipFill>
          <a:blip r:embed="rId2">
            <a:extLst>
              <a:ext uri="{28A0092B-C50C-407E-A947-70E740481C1C}">
                <a14:useLocalDpi xmlns:a14="http://schemas.microsoft.com/office/drawing/2010/main" val="0"/>
              </a:ext>
            </a:extLst>
          </a:blip>
          <a:srcRect l="14876" t="21648" r="29608" b="51167"/>
          <a:stretch>
            <a:fillRect/>
          </a:stretch>
        </p:blipFill>
        <p:spPr>
          <a:xfrm>
            <a:off x="635000" y="1844675"/>
            <a:ext cx="8256588" cy="2274888"/>
          </a:xfrm>
        </p:spPr>
      </p:pic>
      <p:sp>
        <p:nvSpPr>
          <p:cNvPr id="23556" name="Rectángulo 5"/>
          <p:cNvSpPr>
            <a:spLocks noChangeArrowheads="1"/>
          </p:cNvSpPr>
          <p:nvPr/>
        </p:nvSpPr>
        <p:spPr bwMode="auto">
          <a:xfrm>
            <a:off x="258763" y="4171950"/>
            <a:ext cx="6164262"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400">
                <a:solidFill>
                  <a:schemeClr val="tx1"/>
                </a:solidFill>
                <a:latin typeface="Trebuchet MS" panose="020B0603020202020204" pitchFamily="34" charset="0"/>
              </a:defRPr>
            </a:lvl1pPr>
            <a:lvl2pPr marL="742950" indent="-285750">
              <a:spcBef>
                <a:spcPct val="20000"/>
              </a:spcBef>
              <a:buChar char="–"/>
              <a:defRPr sz="2400">
                <a:solidFill>
                  <a:schemeClr val="tx1"/>
                </a:solidFill>
                <a:latin typeface="Trebuchet MS" panose="020B0603020202020204" pitchFamily="34" charset="0"/>
              </a:defRPr>
            </a:lvl2pPr>
            <a:lvl3pPr marL="1143000" indent="-228600">
              <a:spcBef>
                <a:spcPct val="20000"/>
              </a:spcBef>
              <a:buChar char="•"/>
              <a:defRPr sz="2400">
                <a:solidFill>
                  <a:schemeClr val="tx1"/>
                </a:solidFill>
                <a:latin typeface="Trebuchet MS" panose="020B0603020202020204" pitchFamily="34" charset="0"/>
              </a:defRPr>
            </a:lvl3pPr>
            <a:lvl4pPr marL="1600200" indent="-228600">
              <a:spcBef>
                <a:spcPct val="20000"/>
              </a:spcBef>
              <a:buChar char="–"/>
              <a:defRPr sz="2000">
                <a:solidFill>
                  <a:schemeClr val="tx1"/>
                </a:solidFill>
                <a:latin typeface="Trebuchet MS" panose="020B0603020202020204" pitchFamily="34" charset="0"/>
              </a:defRPr>
            </a:lvl4pPr>
            <a:lvl5pPr marL="2057400" indent="-228600">
              <a:spcBef>
                <a:spcPct val="20000"/>
              </a:spcBef>
              <a:buChar char="»"/>
              <a:defRPr sz="2000">
                <a:solidFill>
                  <a:schemeClr val="tx1"/>
                </a:solidFill>
                <a:latin typeface="Trebuchet MS" panose="020B0603020202020204" pitchFamily="34" charset="0"/>
              </a:defRPr>
            </a:lvl5pPr>
            <a:lvl6pPr marL="2514600" indent="-228600" eaLnBrk="0" fontAlgn="base" hangingPunct="0">
              <a:spcBef>
                <a:spcPct val="20000"/>
              </a:spcBef>
              <a:spcAft>
                <a:spcPct val="0"/>
              </a:spcAft>
              <a:buChar char="»"/>
              <a:defRPr sz="2000">
                <a:solidFill>
                  <a:schemeClr val="tx1"/>
                </a:solidFill>
                <a:latin typeface="Trebuchet MS" panose="020B0603020202020204" pitchFamily="34" charset="0"/>
              </a:defRPr>
            </a:lvl6pPr>
            <a:lvl7pPr marL="2971800" indent="-228600" eaLnBrk="0" fontAlgn="base" hangingPunct="0">
              <a:spcBef>
                <a:spcPct val="20000"/>
              </a:spcBef>
              <a:spcAft>
                <a:spcPct val="0"/>
              </a:spcAft>
              <a:buChar char="»"/>
              <a:defRPr sz="2000">
                <a:solidFill>
                  <a:schemeClr val="tx1"/>
                </a:solidFill>
                <a:latin typeface="Trebuchet MS" panose="020B0603020202020204" pitchFamily="34" charset="0"/>
              </a:defRPr>
            </a:lvl7pPr>
            <a:lvl8pPr marL="3429000" indent="-228600" eaLnBrk="0" fontAlgn="base" hangingPunct="0">
              <a:spcBef>
                <a:spcPct val="20000"/>
              </a:spcBef>
              <a:spcAft>
                <a:spcPct val="0"/>
              </a:spcAft>
              <a:buChar char="»"/>
              <a:defRPr sz="2000">
                <a:solidFill>
                  <a:schemeClr val="tx1"/>
                </a:solidFill>
                <a:latin typeface="Trebuchet MS" panose="020B0603020202020204" pitchFamily="34" charset="0"/>
              </a:defRPr>
            </a:lvl8pPr>
            <a:lvl9pPr marL="3886200" indent="-228600" eaLnBrk="0" fontAlgn="base" hangingPunct="0">
              <a:spcBef>
                <a:spcPct val="20000"/>
              </a:spcBef>
              <a:spcAft>
                <a:spcPct val="0"/>
              </a:spcAft>
              <a:buChar char="»"/>
              <a:defRPr sz="2000">
                <a:solidFill>
                  <a:schemeClr val="tx1"/>
                </a:solidFill>
                <a:latin typeface="Trebuchet MS" panose="020B0603020202020204" pitchFamily="34" charset="0"/>
              </a:defRPr>
            </a:lvl9pPr>
          </a:lstStyle>
          <a:p>
            <a:pPr lvl="1">
              <a:spcBef>
                <a:spcPct val="0"/>
              </a:spcBef>
              <a:buFont typeface="Arial" panose="020B0604020202020204" pitchFamily="34" charset="0"/>
              <a:buChar char="•"/>
            </a:pPr>
            <a:r>
              <a:rPr lang="es-ES" altLang="es-ES" sz="1700" b="1">
                <a:solidFill>
                  <a:srgbClr val="C00000"/>
                </a:solidFill>
                <a:latin typeface="Arial" panose="020B0604020202020204" pitchFamily="34" charset="0"/>
              </a:rPr>
              <a:t>Principales logros </a:t>
            </a:r>
            <a:r>
              <a:rPr lang="es-ES" altLang="es-ES" sz="1700">
                <a:solidFill>
                  <a:schemeClr val="bg2"/>
                </a:solidFill>
                <a:latin typeface="Arial" panose="020B0604020202020204" pitchFamily="34" charset="0"/>
              </a:rPr>
              <a:t>derivados de sus </a:t>
            </a:r>
            <a:r>
              <a:rPr lang="es-ES" altLang="es-ES" sz="1700" b="1">
                <a:solidFill>
                  <a:srgbClr val="C00000"/>
                </a:solidFill>
                <a:latin typeface="Arial" panose="020B0604020202020204" pitchFamily="34" charset="0"/>
              </a:rPr>
              <a:t>publicaciones</a:t>
            </a:r>
            <a:endParaRPr lang="es-ES" altLang="es-ES" sz="1700">
              <a:solidFill>
                <a:schemeClr val="bg2"/>
              </a:solidFill>
              <a:latin typeface="Arial" panose="020B0604020202020204" pitchFamily="34" charset="0"/>
            </a:endParaRPr>
          </a:p>
          <a:p>
            <a:pPr lvl="1">
              <a:spcBef>
                <a:spcPct val="0"/>
              </a:spcBef>
              <a:buFont typeface="Arial" panose="020B0604020202020204" pitchFamily="34" charset="0"/>
              <a:buChar char="•"/>
            </a:pPr>
            <a:r>
              <a:rPr lang="es-ES" altLang="es-ES" sz="1700">
                <a:solidFill>
                  <a:schemeClr val="bg2"/>
                </a:solidFill>
                <a:latin typeface="Arial" panose="020B0604020202020204" pitchFamily="34" charset="0"/>
              </a:rPr>
              <a:t>Aportaciones a </a:t>
            </a:r>
            <a:r>
              <a:rPr lang="es-ES" altLang="es-ES" sz="1700" b="1">
                <a:solidFill>
                  <a:srgbClr val="C00000"/>
                </a:solidFill>
                <a:latin typeface="Arial" panose="020B0604020202020204" pitchFamily="34" charset="0"/>
              </a:rPr>
              <a:t>innovación</a:t>
            </a:r>
            <a:endParaRPr lang="es-ES" altLang="es-ES" sz="1700">
              <a:solidFill>
                <a:schemeClr val="bg2"/>
              </a:solidFill>
              <a:latin typeface="Arial" panose="020B0604020202020204" pitchFamily="34" charset="0"/>
            </a:endParaRPr>
          </a:p>
          <a:p>
            <a:pPr lvl="1">
              <a:spcBef>
                <a:spcPct val="0"/>
              </a:spcBef>
              <a:buFont typeface="Arial" panose="020B0604020202020204" pitchFamily="34" charset="0"/>
              <a:buChar char="•"/>
            </a:pPr>
            <a:r>
              <a:rPr lang="es-ES" altLang="es-ES" sz="1700">
                <a:solidFill>
                  <a:schemeClr val="bg2"/>
                </a:solidFill>
                <a:latin typeface="Arial" panose="020B0604020202020204" pitchFamily="34" charset="0"/>
              </a:rPr>
              <a:t>Aportaciones de su </a:t>
            </a:r>
            <a:r>
              <a:rPr lang="es-ES" altLang="es-ES" sz="1700" b="1">
                <a:solidFill>
                  <a:srgbClr val="C00000"/>
                </a:solidFill>
                <a:latin typeface="Arial" panose="020B0604020202020204" pitchFamily="34" charset="0"/>
              </a:rPr>
              <a:t>línea de investigación</a:t>
            </a:r>
            <a:endParaRPr lang="es-ES" altLang="es-ES" sz="1700">
              <a:solidFill>
                <a:schemeClr val="bg2"/>
              </a:solidFill>
              <a:latin typeface="Arial" panose="020B0604020202020204" pitchFamily="34" charset="0"/>
            </a:endParaRPr>
          </a:p>
          <a:p>
            <a:pPr lvl="1">
              <a:spcBef>
                <a:spcPct val="0"/>
              </a:spcBef>
              <a:buFont typeface="Arial" panose="020B0604020202020204" pitchFamily="34" charset="0"/>
              <a:buChar char="•"/>
            </a:pPr>
            <a:r>
              <a:rPr lang="es-ES" altLang="es-ES" sz="1700">
                <a:solidFill>
                  <a:schemeClr val="bg2"/>
                </a:solidFill>
                <a:latin typeface="Arial" panose="020B0604020202020204" pitchFamily="34" charset="0"/>
              </a:rPr>
              <a:t>Beneficio para la </a:t>
            </a:r>
            <a:r>
              <a:rPr lang="es-ES" altLang="es-ES" sz="1700" b="1">
                <a:solidFill>
                  <a:srgbClr val="C00000"/>
                </a:solidFill>
                <a:latin typeface="Arial" panose="020B0604020202020204" pitchFamily="34" charset="0"/>
              </a:rPr>
              <a:t>institución </a:t>
            </a:r>
          </a:p>
          <a:p>
            <a:pPr lvl="1">
              <a:spcBef>
                <a:spcPct val="0"/>
              </a:spcBef>
              <a:buFont typeface="Arial" panose="020B0604020202020204" pitchFamily="34" charset="0"/>
              <a:buChar char="•"/>
            </a:pPr>
            <a:r>
              <a:rPr lang="es-ES_tradnl" altLang="es-ES" sz="1700">
                <a:solidFill>
                  <a:schemeClr val="bg2"/>
                </a:solidFill>
                <a:latin typeface="Arial" panose="020B0604020202020204" pitchFamily="34" charset="0"/>
              </a:rPr>
              <a:t>Y acompañar con algo de </a:t>
            </a:r>
            <a:r>
              <a:rPr lang="es-ES_tradnl" altLang="es-ES" sz="1700" b="1">
                <a:solidFill>
                  <a:srgbClr val="C00000"/>
                </a:solidFill>
                <a:latin typeface="Arial" panose="020B0604020202020204" pitchFamily="34" charset="0"/>
              </a:rPr>
              <a:t>impacto bibliométrico</a:t>
            </a:r>
            <a:endParaRPr lang="es-ES" altLang="es-ES" sz="1700" b="1">
              <a:solidFill>
                <a:srgbClr val="C00000"/>
              </a:solidFill>
              <a:latin typeface="Arial" panose="020B0604020202020204" pitchFamily="34" charset="0"/>
            </a:endParaRPr>
          </a:p>
        </p:txBody>
      </p:sp>
      <p:sp>
        <p:nvSpPr>
          <p:cNvPr id="3" name="CuadroTexto 2"/>
          <p:cNvSpPr txBox="1"/>
          <p:nvPr/>
        </p:nvSpPr>
        <p:spPr>
          <a:xfrm>
            <a:off x="1400175" y="3611563"/>
            <a:ext cx="2546350" cy="339725"/>
          </a:xfrm>
          <a:prstGeom prst="rect">
            <a:avLst/>
          </a:prstGeom>
          <a:noFill/>
        </p:spPr>
        <p:txBody>
          <a:bodyPr>
            <a:spAutoFit/>
          </a:bodyPr>
          <a:lstStyle/>
          <a:p>
            <a:pPr>
              <a:defRPr/>
            </a:pPr>
            <a:r>
              <a:rPr lang="es-ES_tradnl" sz="1600" b="1" dirty="0">
                <a:solidFill>
                  <a:srgbClr val="00B050"/>
                </a:solidFill>
                <a:latin typeface="+mn-lt"/>
              </a:rPr>
              <a:t>Del IP y Co-IP (si lo hay)</a:t>
            </a:r>
            <a:endParaRPr lang="es-ES" sz="1600" b="1" dirty="0" err="1">
              <a:solidFill>
                <a:srgbClr val="00B050"/>
              </a:solidFill>
              <a:latin typeface="+mn-lt"/>
            </a:endParaRPr>
          </a:p>
        </p:txBody>
      </p:sp>
      <p:sp>
        <p:nvSpPr>
          <p:cNvPr id="23558" name="CuadroTexto 6"/>
          <p:cNvSpPr txBox="1">
            <a:spLocks noChangeArrowheads="1"/>
          </p:cNvSpPr>
          <p:nvPr/>
        </p:nvSpPr>
        <p:spPr bwMode="auto">
          <a:xfrm>
            <a:off x="5207000" y="3621088"/>
            <a:ext cx="3425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Trebuchet MS" panose="020B0603020202020204" pitchFamily="34" charset="0"/>
              </a:defRPr>
            </a:lvl1pPr>
            <a:lvl2pPr marL="742950" indent="-285750">
              <a:spcBef>
                <a:spcPct val="20000"/>
              </a:spcBef>
              <a:buChar char="–"/>
              <a:defRPr sz="2400">
                <a:solidFill>
                  <a:schemeClr val="tx1"/>
                </a:solidFill>
                <a:latin typeface="Trebuchet MS" panose="020B0603020202020204" pitchFamily="34" charset="0"/>
              </a:defRPr>
            </a:lvl2pPr>
            <a:lvl3pPr marL="1143000" indent="-228600">
              <a:spcBef>
                <a:spcPct val="20000"/>
              </a:spcBef>
              <a:buChar char="•"/>
              <a:defRPr sz="2400">
                <a:solidFill>
                  <a:schemeClr val="tx1"/>
                </a:solidFill>
                <a:latin typeface="Trebuchet MS" panose="020B0603020202020204" pitchFamily="34" charset="0"/>
              </a:defRPr>
            </a:lvl3pPr>
            <a:lvl4pPr marL="1600200" indent="-228600">
              <a:spcBef>
                <a:spcPct val="20000"/>
              </a:spcBef>
              <a:buChar char="–"/>
              <a:defRPr sz="2000">
                <a:solidFill>
                  <a:schemeClr val="tx1"/>
                </a:solidFill>
                <a:latin typeface="Trebuchet MS" panose="020B0603020202020204" pitchFamily="34" charset="0"/>
              </a:defRPr>
            </a:lvl4pPr>
            <a:lvl5pPr marL="2057400" indent="-228600">
              <a:spcBef>
                <a:spcPct val="20000"/>
              </a:spcBef>
              <a:buChar char="»"/>
              <a:defRPr sz="2000">
                <a:solidFill>
                  <a:schemeClr val="tx1"/>
                </a:solidFill>
                <a:latin typeface="Trebuchet MS" panose="020B0603020202020204" pitchFamily="34" charset="0"/>
              </a:defRPr>
            </a:lvl5pPr>
            <a:lvl6pPr marL="2514600" indent="-228600" eaLnBrk="0" fontAlgn="base" hangingPunct="0">
              <a:spcBef>
                <a:spcPct val="20000"/>
              </a:spcBef>
              <a:spcAft>
                <a:spcPct val="0"/>
              </a:spcAft>
              <a:buChar char="»"/>
              <a:defRPr sz="2000">
                <a:solidFill>
                  <a:schemeClr val="tx1"/>
                </a:solidFill>
                <a:latin typeface="Trebuchet MS" panose="020B0603020202020204" pitchFamily="34" charset="0"/>
              </a:defRPr>
            </a:lvl6pPr>
            <a:lvl7pPr marL="2971800" indent="-228600" eaLnBrk="0" fontAlgn="base" hangingPunct="0">
              <a:spcBef>
                <a:spcPct val="20000"/>
              </a:spcBef>
              <a:spcAft>
                <a:spcPct val="0"/>
              </a:spcAft>
              <a:buChar char="»"/>
              <a:defRPr sz="2000">
                <a:solidFill>
                  <a:schemeClr val="tx1"/>
                </a:solidFill>
                <a:latin typeface="Trebuchet MS" panose="020B0603020202020204" pitchFamily="34" charset="0"/>
              </a:defRPr>
            </a:lvl7pPr>
            <a:lvl8pPr marL="3429000" indent="-228600" eaLnBrk="0" fontAlgn="base" hangingPunct="0">
              <a:spcBef>
                <a:spcPct val="20000"/>
              </a:spcBef>
              <a:spcAft>
                <a:spcPct val="0"/>
              </a:spcAft>
              <a:buChar char="»"/>
              <a:defRPr sz="2000">
                <a:solidFill>
                  <a:schemeClr val="tx1"/>
                </a:solidFill>
                <a:latin typeface="Trebuchet MS" panose="020B0603020202020204" pitchFamily="34" charset="0"/>
              </a:defRPr>
            </a:lvl8pPr>
            <a:lvl9pPr marL="3886200" indent="-228600" eaLnBrk="0" fontAlgn="base" hangingPunct="0">
              <a:spcBef>
                <a:spcPct val="20000"/>
              </a:spcBef>
              <a:spcAft>
                <a:spcPct val="0"/>
              </a:spcAft>
              <a:buChar char="»"/>
              <a:defRPr sz="2000">
                <a:solidFill>
                  <a:schemeClr val="tx1"/>
                </a:solidFill>
                <a:latin typeface="Trebuchet MS" panose="020B0603020202020204" pitchFamily="34" charset="0"/>
              </a:defRPr>
            </a:lvl9pPr>
          </a:lstStyle>
          <a:p>
            <a:pPr>
              <a:spcBef>
                <a:spcPct val="0"/>
              </a:spcBef>
              <a:buFontTx/>
              <a:buNone/>
            </a:pPr>
            <a:r>
              <a:rPr lang="es-ES_tradnl" altLang="es-ES" sz="1600" b="1">
                <a:solidFill>
                  <a:srgbClr val="00B050"/>
                </a:solidFill>
              </a:rPr>
              <a:t>Periodo 5 años (2019-actualidad)</a:t>
            </a:r>
            <a:endParaRPr lang="es-ES" altLang="es-ES" sz="1600" b="1">
              <a:solidFill>
                <a:srgbClr val="00B050"/>
              </a:solidFill>
            </a:endParaRPr>
          </a:p>
        </p:txBody>
      </p:sp>
      <p:sp>
        <p:nvSpPr>
          <p:cNvPr id="4" name="CuadroTexto 3"/>
          <p:cNvSpPr txBox="1"/>
          <p:nvPr/>
        </p:nvSpPr>
        <p:spPr>
          <a:xfrm>
            <a:off x="430213" y="5868988"/>
            <a:ext cx="9345612" cy="508000"/>
          </a:xfrm>
          <a:prstGeom prst="rect">
            <a:avLst/>
          </a:prstGeom>
          <a:noFill/>
        </p:spPr>
        <p:txBody>
          <a:bodyPr>
            <a:spAutoFit/>
          </a:bodyPr>
          <a:lstStyle/>
          <a:p>
            <a:pPr>
              <a:lnSpc>
                <a:spcPct val="150000"/>
              </a:lnSpc>
              <a:defRPr/>
            </a:pPr>
            <a:r>
              <a:rPr lang="es-ES_tradnl" sz="1800" dirty="0">
                <a:solidFill>
                  <a:schemeClr val="tx1"/>
                </a:solidFill>
                <a:latin typeface="+mn-lt"/>
              </a:rPr>
              <a:t>De forma extensa : hasta 4000 caracteres para cada publicación (casi una hoja)</a:t>
            </a:r>
            <a:endParaRPr lang="es-ES" sz="1800" dirty="0" err="1">
              <a:solidFill>
                <a:schemeClr val="tx1"/>
              </a:solidFill>
              <a:latin typeface="+mn-lt"/>
            </a:endParaRPr>
          </a:p>
        </p:txBody>
      </p:sp>
      <p:sp>
        <p:nvSpPr>
          <p:cNvPr id="8" name="Rectángulo 7"/>
          <p:cNvSpPr/>
          <p:nvPr/>
        </p:nvSpPr>
        <p:spPr bwMode="auto">
          <a:xfrm>
            <a:off x="1449388" y="2940050"/>
            <a:ext cx="1031875" cy="158750"/>
          </a:xfrm>
          <a:prstGeom prst="rect">
            <a:avLst/>
          </a:prstGeom>
          <a:noFill/>
          <a:ln w="28575" cap="flat" cmpd="sng" algn="ctr">
            <a:solidFill>
              <a:srgbClr val="FF0000"/>
            </a:solidFill>
            <a:prstDash val="solid"/>
            <a:round/>
            <a:headEnd type="none" w="med" len="med"/>
            <a:tailEnd type="none" w="med" len="med"/>
          </a:ln>
          <a:effectLst/>
        </p:spPr>
        <p:txBody>
          <a:bodyPr wrap="none" lIns="0" tIns="0" rIns="0" bIns="0" anchor="ctr"/>
          <a:lstStyle/>
          <a:p>
            <a:pPr eaLnBrk="1" hangingPunct="1">
              <a:defRPr/>
            </a:pPr>
            <a:endParaRPr lang="es-ES" sz="2400" dirty="0">
              <a:effectLst>
                <a:outerShdw blurRad="38100" dist="38100" dir="2700000" algn="tl">
                  <a:srgbClr val="000000">
                    <a:alpha val="43137"/>
                  </a:srgbClr>
                </a:outerShdw>
              </a:effectLst>
              <a:latin typeface="+mn-lt"/>
            </a:endParaRPr>
          </a:p>
        </p:txBody>
      </p:sp>
      <p:sp>
        <p:nvSpPr>
          <p:cNvPr id="9" name="CuadroTexto 8"/>
          <p:cNvSpPr txBox="1"/>
          <p:nvPr/>
        </p:nvSpPr>
        <p:spPr>
          <a:xfrm>
            <a:off x="77788" y="1443038"/>
            <a:ext cx="3141662" cy="461962"/>
          </a:xfrm>
          <a:prstGeom prst="rect">
            <a:avLst/>
          </a:prstGeom>
          <a:noFill/>
        </p:spPr>
        <p:txBody>
          <a:bodyPr>
            <a:spAutoFit/>
          </a:bodyPr>
          <a:lstStyle/>
          <a:p>
            <a:pPr>
              <a:defRPr/>
            </a:pPr>
            <a:r>
              <a:rPr lang="es-ES_tradnl" sz="2400" b="1" dirty="0">
                <a:solidFill>
                  <a:schemeClr val="tx1"/>
                </a:solidFill>
                <a:latin typeface="+mn-lt"/>
              </a:rPr>
              <a:t>2. </a:t>
            </a:r>
            <a:r>
              <a:rPr lang="es-ES_tradnl" sz="2000" b="1" u="sng" dirty="0">
                <a:solidFill>
                  <a:schemeClr val="tx1"/>
                </a:solidFill>
              </a:rPr>
              <a:t>Modelo de solicitud:</a:t>
            </a:r>
            <a:endParaRPr lang="es-ES" sz="2000" b="1" u="sng" dirty="0" err="1">
              <a:solidFill>
                <a:schemeClr val="tx1"/>
              </a:solidFill>
            </a:endParaRPr>
          </a:p>
        </p:txBody>
      </p:sp>
      <p:sp>
        <p:nvSpPr>
          <p:cNvPr id="10" name="CuadroTexto 9"/>
          <p:cNvSpPr txBox="1"/>
          <p:nvPr/>
        </p:nvSpPr>
        <p:spPr>
          <a:xfrm>
            <a:off x="77788" y="5486400"/>
            <a:ext cx="3005137" cy="460375"/>
          </a:xfrm>
          <a:prstGeom prst="rect">
            <a:avLst/>
          </a:prstGeom>
          <a:noFill/>
        </p:spPr>
        <p:txBody>
          <a:bodyPr>
            <a:spAutoFit/>
          </a:bodyPr>
          <a:lstStyle/>
          <a:p>
            <a:pPr>
              <a:defRPr/>
            </a:pPr>
            <a:r>
              <a:rPr lang="es-ES_tradnl" sz="2400" b="1" dirty="0">
                <a:solidFill>
                  <a:schemeClr val="tx1"/>
                </a:solidFill>
                <a:latin typeface="+mn-lt"/>
              </a:rPr>
              <a:t>3. </a:t>
            </a:r>
            <a:r>
              <a:rPr lang="es-ES_tradnl" sz="2400" b="1" u="sng" dirty="0">
                <a:solidFill>
                  <a:schemeClr val="tx1"/>
                </a:solidFill>
                <a:latin typeface="+mn-lt"/>
              </a:rPr>
              <a:t>En la a</a:t>
            </a:r>
            <a:r>
              <a:rPr lang="es-ES_tradnl" sz="2000" b="1" u="sng" dirty="0">
                <a:solidFill>
                  <a:schemeClr val="tx1"/>
                </a:solidFill>
              </a:rPr>
              <a:t>plicación:</a:t>
            </a:r>
            <a:endParaRPr lang="es-ES" sz="2400" dirty="0" err="1">
              <a:solidFill>
                <a:schemeClr val="tx1"/>
              </a:solidFill>
              <a:latin typeface="+mn-lt"/>
            </a:endParaRPr>
          </a:p>
        </p:txBody>
      </p:sp>
      <p:sp>
        <p:nvSpPr>
          <p:cNvPr id="11" name="Rectángulo 10"/>
          <p:cNvSpPr/>
          <p:nvPr/>
        </p:nvSpPr>
        <p:spPr bwMode="auto">
          <a:xfrm>
            <a:off x="831850" y="5957888"/>
            <a:ext cx="1541463" cy="374650"/>
          </a:xfrm>
          <a:prstGeom prst="rect">
            <a:avLst/>
          </a:prstGeom>
          <a:noFill/>
          <a:ln w="28575" cap="flat" cmpd="sng" algn="ctr">
            <a:solidFill>
              <a:srgbClr val="FF0000"/>
            </a:solidFill>
            <a:prstDash val="solid"/>
            <a:round/>
            <a:headEnd type="none" w="med" len="med"/>
            <a:tailEnd type="none" w="med" len="med"/>
          </a:ln>
          <a:effectLst/>
        </p:spPr>
        <p:txBody>
          <a:bodyPr wrap="none" lIns="0" tIns="0" rIns="0" bIns="0" anchor="ctr"/>
          <a:lstStyle/>
          <a:p>
            <a:pPr eaLnBrk="1" hangingPunct="1">
              <a:defRPr/>
            </a:pPr>
            <a:endParaRPr lang="es-ES" sz="2400" dirty="0">
              <a:effectLst>
                <a:outerShdw blurRad="38100" dist="38100" dir="2700000" algn="tl">
                  <a:srgbClr val="000000">
                    <a:alpha val="43137"/>
                  </a:srgbClr>
                </a:outerShdw>
              </a:effectLst>
              <a:latin typeface="+mn-lt"/>
            </a:endParaRPr>
          </a:p>
        </p:txBody>
      </p:sp>
      <p:sp>
        <p:nvSpPr>
          <p:cNvPr id="12" name="CuadroTexto 11"/>
          <p:cNvSpPr txBox="1"/>
          <p:nvPr/>
        </p:nvSpPr>
        <p:spPr>
          <a:xfrm>
            <a:off x="77788" y="855663"/>
            <a:ext cx="9569450" cy="461962"/>
          </a:xfrm>
          <a:prstGeom prst="rect">
            <a:avLst/>
          </a:prstGeom>
          <a:noFill/>
        </p:spPr>
        <p:txBody>
          <a:bodyPr>
            <a:spAutoFit/>
          </a:bodyPr>
          <a:lstStyle/>
          <a:p>
            <a:pPr>
              <a:defRPr/>
            </a:pPr>
            <a:r>
              <a:rPr lang="es-ES_tradnl" sz="2400" b="1" dirty="0">
                <a:solidFill>
                  <a:schemeClr val="tx1"/>
                </a:solidFill>
                <a:latin typeface="+mn-lt"/>
              </a:rPr>
              <a:t>1. </a:t>
            </a:r>
            <a:r>
              <a:rPr lang="es-ES_tradnl" sz="2000" b="1" u="sng" dirty="0">
                <a:solidFill>
                  <a:schemeClr val="tx1"/>
                </a:solidFill>
              </a:rPr>
              <a:t>CVA/CVN/CVA-ISCIII:</a:t>
            </a:r>
            <a:r>
              <a:rPr lang="es-ES_tradnl" sz="2000" b="1" dirty="0">
                <a:solidFill>
                  <a:schemeClr val="tx1"/>
                </a:solidFill>
              </a:rPr>
              <a:t> </a:t>
            </a:r>
            <a:r>
              <a:rPr lang="es-ES_tradnl" sz="1800" dirty="0">
                <a:solidFill>
                  <a:schemeClr val="tx1"/>
                </a:solidFill>
              </a:rPr>
              <a:t>DOI, ISSN/</a:t>
            </a:r>
            <a:r>
              <a:rPr lang="es-ES_tradnl" sz="1800" dirty="0" err="1">
                <a:solidFill>
                  <a:schemeClr val="tx1"/>
                </a:solidFill>
              </a:rPr>
              <a:t>eISSN</a:t>
            </a:r>
            <a:r>
              <a:rPr lang="es-ES_tradnl" sz="1800" dirty="0">
                <a:solidFill>
                  <a:schemeClr val="tx1"/>
                </a:solidFill>
              </a:rPr>
              <a:t>, nº total autores, posición y correspondencia</a:t>
            </a:r>
          </a:p>
        </p:txBody>
      </p:sp>
      <p:sp>
        <p:nvSpPr>
          <p:cNvPr id="5" name="CuadroTexto 4"/>
          <p:cNvSpPr txBox="1"/>
          <p:nvPr/>
        </p:nvSpPr>
        <p:spPr>
          <a:xfrm>
            <a:off x="6121400" y="4503738"/>
            <a:ext cx="3654425" cy="1014412"/>
          </a:xfrm>
          <a:prstGeom prst="rect">
            <a:avLst/>
          </a:prstGeom>
          <a:noFill/>
        </p:spPr>
        <p:txBody>
          <a:bodyPr>
            <a:spAutoFit/>
          </a:bodyPr>
          <a:lstStyle/>
          <a:p>
            <a:pPr>
              <a:defRPr/>
            </a:pPr>
            <a:r>
              <a:rPr lang="es-ES_tradnl" sz="1200" b="1" dirty="0">
                <a:solidFill>
                  <a:schemeClr val="tx1"/>
                </a:solidFill>
              </a:rPr>
              <a:t>Avance de conocimiento</a:t>
            </a:r>
          </a:p>
          <a:p>
            <a:pPr>
              <a:defRPr/>
            </a:pPr>
            <a:r>
              <a:rPr lang="es-ES_tradnl" sz="1200" b="1" dirty="0">
                <a:solidFill>
                  <a:schemeClr val="tx1"/>
                </a:solidFill>
                <a:latin typeface="+mn-lt"/>
              </a:rPr>
              <a:t>Generación de recursos (humanos, técnicos, educativos, …) </a:t>
            </a:r>
          </a:p>
          <a:p>
            <a:pPr>
              <a:defRPr/>
            </a:pPr>
            <a:r>
              <a:rPr lang="es-ES_tradnl" sz="1200" b="1" dirty="0">
                <a:solidFill>
                  <a:schemeClr val="tx1"/>
                </a:solidFill>
                <a:latin typeface="+mn-lt"/>
              </a:rPr>
              <a:t>Generación de material, aplicaciones, código..</a:t>
            </a:r>
          </a:p>
          <a:p>
            <a:pPr>
              <a:defRPr/>
            </a:pPr>
            <a:r>
              <a:rPr lang="es-ES_tradnl" sz="1200" b="1" dirty="0">
                <a:solidFill>
                  <a:schemeClr val="tx1"/>
                </a:solidFill>
                <a:latin typeface="+mn-lt"/>
              </a:rPr>
              <a:t>Impacto </a:t>
            </a:r>
            <a:r>
              <a:rPr lang="es-ES_tradnl" sz="1200" b="1" dirty="0" err="1">
                <a:solidFill>
                  <a:schemeClr val="tx1"/>
                </a:solidFill>
                <a:latin typeface="+mn-lt"/>
              </a:rPr>
              <a:t>bibliométrico</a:t>
            </a:r>
            <a:r>
              <a:rPr lang="es-ES_tradnl" sz="1200" b="1" dirty="0">
                <a:solidFill>
                  <a:schemeClr val="tx1"/>
                </a:solidFill>
                <a:latin typeface="+mn-lt"/>
              </a:rPr>
              <a:t> (visibilidad)</a:t>
            </a:r>
            <a:endParaRPr lang="es-ES" sz="1200" dirty="0" err="1">
              <a:solidFill>
                <a:schemeClr val="tx1"/>
              </a:solidFill>
              <a:latin typeface="+mn-lt"/>
            </a:endParaRPr>
          </a:p>
        </p:txBody>
      </p:sp>
    </p:spTree>
    <p:extLst>
      <p:ext uri="{BB962C8B-B14F-4D97-AF65-F5344CB8AC3E}">
        <p14:creationId xmlns:p14="http://schemas.microsoft.com/office/powerpoint/2010/main" val="1956910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defRPr/>
            </a:pPr>
            <a:r>
              <a:rPr lang="es-ES" dirty="0"/>
              <a:t>ORIENTANDO LA ESCRITURA: IP y equipo</a:t>
            </a:r>
          </a:p>
        </p:txBody>
      </p:sp>
      <p:pic>
        <p:nvPicPr>
          <p:cNvPr id="24579" name="Imagen 4"/>
          <p:cNvPicPr>
            <a:picLocks noChangeAspect="1"/>
          </p:cNvPicPr>
          <p:nvPr/>
        </p:nvPicPr>
        <p:blipFill>
          <a:blip r:embed="rId2">
            <a:extLst>
              <a:ext uri="{28A0092B-C50C-407E-A947-70E740481C1C}">
                <a14:useLocalDpi xmlns:a14="http://schemas.microsoft.com/office/drawing/2010/main" val="0"/>
              </a:ext>
            </a:extLst>
          </a:blip>
          <a:srcRect l="2220" t="28027" r="4124" b="61996"/>
          <a:stretch>
            <a:fillRect/>
          </a:stretch>
        </p:blipFill>
        <p:spPr bwMode="auto">
          <a:xfrm>
            <a:off x="38100" y="1776413"/>
            <a:ext cx="9740900"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5"/>
          <p:cNvSpPr txBox="1"/>
          <p:nvPr/>
        </p:nvSpPr>
        <p:spPr>
          <a:xfrm>
            <a:off x="0" y="828675"/>
            <a:ext cx="4864100" cy="368300"/>
          </a:xfrm>
          <a:prstGeom prst="rect">
            <a:avLst/>
          </a:prstGeom>
          <a:noFill/>
        </p:spPr>
        <p:txBody>
          <a:bodyPr>
            <a:spAutoFit/>
          </a:bodyPr>
          <a:lstStyle/>
          <a:p>
            <a:pPr>
              <a:defRPr/>
            </a:pPr>
            <a:r>
              <a:rPr lang="es-ES_tradnl" sz="1800" u="sng" dirty="0">
                <a:solidFill>
                  <a:schemeClr val="tx1"/>
                </a:solidFill>
                <a:latin typeface="+mn-lt"/>
              </a:rPr>
              <a:t>Información importante - publicaciones:</a:t>
            </a:r>
            <a:endParaRPr lang="es-ES" sz="1800" u="sng" dirty="0" err="1">
              <a:solidFill>
                <a:schemeClr val="tx1"/>
              </a:solidFill>
              <a:latin typeface="+mn-lt"/>
            </a:endParaRPr>
          </a:p>
        </p:txBody>
      </p:sp>
      <p:cxnSp>
        <p:nvCxnSpPr>
          <p:cNvPr id="24581" name="Conector recto de flecha 7"/>
          <p:cNvCxnSpPr>
            <a:cxnSpLocks noChangeShapeType="1"/>
          </p:cNvCxnSpPr>
          <p:nvPr/>
        </p:nvCxnSpPr>
        <p:spPr bwMode="auto">
          <a:xfrm flipV="1">
            <a:off x="8959850" y="2482850"/>
            <a:ext cx="0" cy="158750"/>
          </a:xfrm>
          <a:prstGeom prst="straightConnector1">
            <a:avLst/>
          </a:prstGeom>
          <a:noFill/>
          <a:ln w="190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4582" name="Rectángulo 9"/>
          <p:cNvSpPr>
            <a:spLocks noChangeArrowheads="1"/>
          </p:cNvSpPr>
          <p:nvPr/>
        </p:nvSpPr>
        <p:spPr bwMode="auto">
          <a:xfrm>
            <a:off x="38100" y="1346200"/>
            <a:ext cx="7721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Trebuchet MS" panose="020B0603020202020204" pitchFamily="34" charset="0"/>
              </a:defRPr>
            </a:lvl1pPr>
            <a:lvl2pPr marL="742950" indent="-285750">
              <a:spcBef>
                <a:spcPct val="20000"/>
              </a:spcBef>
              <a:buChar char="–"/>
              <a:defRPr sz="2400">
                <a:solidFill>
                  <a:schemeClr val="tx1"/>
                </a:solidFill>
                <a:latin typeface="Trebuchet MS" panose="020B0603020202020204" pitchFamily="34" charset="0"/>
              </a:defRPr>
            </a:lvl2pPr>
            <a:lvl3pPr marL="1143000" indent="-228600">
              <a:spcBef>
                <a:spcPct val="20000"/>
              </a:spcBef>
              <a:buChar char="•"/>
              <a:defRPr sz="2400">
                <a:solidFill>
                  <a:schemeClr val="tx1"/>
                </a:solidFill>
                <a:latin typeface="Trebuchet MS" panose="020B0603020202020204" pitchFamily="34" charset="0"/>
              </a:defRPr>
            </a:lvl3pPr>
            <a:lvl4pPr marL="1600200" indent="-228600">
              <a:spcBef>
                <a:spcPct val="20000"/>
              </a:spcBef>
              <a:buChar char="–"/>
              <a:defRPr sz="2000">
                <a:solidFill>
                  <a:schemeClr val="tx1"/>
                </a:solidFill>
                <a:latin typeface="Trebuchet MS" panose="020B0603020202020204" pitchFamily="34" charset="0"/>
              </a:defRPr>
            </a:lvl4pPr>
            <a:lvl5pPr marL="2057400" indent="-228600">
              <a:spcBef>
                <a:spcPct val="20000"/>
              </a:spcBef>
              <a:buChar char="»"/>
              <a:defRPr sz="2000">
                <a:solidFill>
                  <a:schemeClr val="tx1"/>
                </a:solidFill>
                <a:latin typeface="Trebuchet MS" panose="020B0603020202020204" pitchFamily="34" charset="0"/>
              </a:defRPr>
            </a:lvl5pPr>
            <a:lvl6pPr marL="2514600" indent="-228600" eaLnBrk="0" fontAlgn="base" hangingPunct="0">
              <a:spcBef>
                <a:spcPct val="20000"/>
              </a:spcBef>
              <a:spcAft>
                <a:spcPct val="0"/>
              </a:spcAft>
              <a:buChar char="»"/>
              <a:defRPr sz="2000">
                <a:solidFill>
                  <a:schemeClr val="tx1"/>
                </a:solidFill>
                <a:latin typeface="Trebuchet MS" panose="020B0603020202020204" pitchFamily="34" charset="0"/>
              </a:defRPr>
            </a:lvl6pPr>
            <a:lvl7pPr marL="2971800" indent="-228600" eaLnBrk="0" fontAlgn="base" hangingPunct="0">
              <a:spcBef>
                <a:spcPct val="20000"/>
              </a:spcBef>
              <a:spcAft>
                <a:spcPct val="0"/>
              </a:spcAft>
              <a:buChar char="»"/>
              <a:defRPr sz="2000">
                <a:solidFill>
                  <a:schemeClr val="tx1"/>
                </a:solidFill>
                <a:latin typeface="Trebuchet MS" panose="020B0603020202020204" pitchFamily="34" charset="0"/>
              </a:defRPr>
            </a:lvl7pPr>
            <a:lvl8pPr marL="3429000" indent="-228600" eaLnBrk="0" fontAlgn="base" hangingPunct="0">
              <a:spcBef>
                <a:spcPct val="20000"/>
              </a:spcBef>
              <a:spcAft>
                <a:spcPct val="0"/>
              </a:spcAft>
              <a:buChar char="»"/>
              <a:defRPr sz="2000">
                <a:solidFill>
                  <a:schemeClr val="tx1"/>
                </a:solidFill>
                <a:latin typeface="Trebuchet MS" panose="020B0603020202020204" pitchFamily="34" charset="0"/>
              </a:defRPr>
            </a:lvl8pPr>
            <a:lvl9pPr marL="3886200" indent="-228600" eaLnBrk="0" fontAlgn="base" hangingPunct="0">
              <a:spcBef>
                <a:spcPct val="20000"/>
              </a:spcBef>
              <a:spcAft>
                <a:spcPct val="0"/>
              </a:spcAft>
              <a:buChar char="»"/>
              <a:defRPr sz="2000">
                <a:solidFill>
                  <a:schemeClr val="tx1"/>
                </a:solidFill>
                <a:latin typeface="Trebuchet MS" panose="020B0603020202020204" pitchFamily="34" charset="0"/>
              </a:defRPr>
            </a:lvl9pPr>
          </a:lstStyle>
          <a:p>
            <a:pPr>
              <a:spcBef>
                <a:spcPct val="0"/>
              </a:spcBef>
              <a:buFontTx/>
              <a:buNone/>
            </a:pPr>
            <a:r>
              <a:rPr lang="es-ES" altLang="es-ES" sz="1600" b="1" u="sng">
                <a:solidFill>
                  <a:srgbClr val="00B050"/>
                </a:solidFill>
                <a:latin typeface="source sans pro" panose="020B0503030403020204" pitchFamily="34" charset="0"/>
              </a:rPr>
              <a:t>DOI, ISSN/eISSN, nº total autores, tu posición y si eres autor de correspondencia</a:t>
            </a:r>
            <a:endParaRPr lang="es-ES" altLang="es-ES" sz="1600" b="1" u="sng">
              <a:solidFill>
                <a:srgbClr val="00B050"/>
              </a:solidFill>
              <a:latin typeface="Arial" panose="020B0604020202020204" pitchFamily="34" charset="0"/>
            </a:endParaRPr>
          </a:p>
        </p:txBody>
      </p:sp>
      <p:pic>
        <p:nvPicPr>
          <p:cNvPr id="24583" name="Imagen 10"/>
          <p:cNvPicPr>
            <a:picLocks noChangeAspect="1"/>
          </p:cNvPicPr>
          <p:nvPr/>
        </p:nvPicPr>
        <p:blipFill>
          <a:blip r:embed="rId3">
            <a:extLst>
              <a:ext uri="{28A0092B-C50C-407E-A947-70E740481C1C}">
                <a14:useLocalDpi xmlns:a14="http://schemas.microsoft.com/office/drawing/2010/main" val="0"/>
              </a:ext>
            </a:extLst>
          </a:blip>
          <a:srcRect l="30070" t="42406" r="32297" b="48193"/>
          <a:stretch>
            <a:fillRect/>
          </a:stretch>
        </p:blipFill>
        <p:spPr bwMode="auto">
          <a:xfrm>
            <a:off x="5459413" y="744538"/>
            <a:ext cx="3995737"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Imagen 11"/>
          <p:cNvPicPr>
            <a:picLocks noChangeAspect="1"/>
          </p:cNvPicPr>
          <p:nvPr/>
        </p:nvPicPr>
        <p:blipFill>
          <a:blip r:embed="rId4">
            <a:extLst>
              <a:ext uri="{28A0092B-C50C-407E-A947-70E740481C1C}">
                <a14:useLocalDpi xmlns:a14="http://schemas.microsoft.com/office/drawing/2010/main" val="0"/>
              </a:ext>
            </a:extLst>
          </a:blip>
          <a:srcRect l="2818" t="10767" r="5225" b="17288"/>
          <a:stretch>
            <a:fillRect/>
          </a:stretch>
        </p:blipFill>
        <p:spPr bwMode="auto">
          <a:xfrm>
            <a:off x="631825" y="2693988"/>
            <a:ext cx="8135938"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585" name="Conector recto de flecha 13"/>
          <p:cNvCxnSpPr>
            <a:cxnSpLocks noChangeShapeType="1"/>
          </p:cNvCxnSpPr>
          <p:nvPr/>
        </p:nvCxnSpPr>
        <p:spPr bwMode="auto">
          <a:xfrm flipV="1">
            <a:off x="500063" y="3781425"/>
            <a:ext cx="112712" cy="141288"/>
          </a:xfrm>
          <a:prstGeom prst="straightConnector1">
            <a:avLst/>
          </a:prstGeom>
          <a:noFill/>
          <a:ln w="190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5" name="Rectángulo 14"/>
          <p:cNvSpPr/>
          <p:nvPr/>
        </p:nvSpPr>
        <p:spPr bwMode="auto">
          <a:xfrm>
            <a:off x="631825" y="3297238"/>
            <a:ext cx="876300" cy="233362"/>
          </a:xfrm>
          <a:prstGeom prst="rect">
            <a:avLst/>
          </a:prstGeom>
          <a:noFill/>
          <a:ln w="28575" cap="flat" cmpd="sng" algn="ctr">
            <a:solidFill>
              <a:srgbClr val="FF0000"/>
            </a:solidFill>
            <a:prstDash val="solid"/>
            <a:round/>
            <a:headEnd type="none" w="med" len="med"/>
            <a:tailEnd type="none" w="med" len="med"/>
          </a:ln>
          <a:effectLst/>
        </p:spPr>
        <p:txBody>
          <a:bodyPr wrap="none" lIns="0" tIns="0" rIns="0" bIns="0" anchor="ctr"/>
          <a:lstStyle/>
          <a:p>
            <a:pPr eaLnBrk="1" hangingPunct="1">
              <a:defRPr/>
            </a:pPr>
            <a:endParaRPr lang="es-ES" sz="2400" dirty="0">
              <a:effectLst>
                <a:outerShdw blurRad="38100" dist="38100" dir="2700000" algn="tl">
                  <a:srgbClr val="000000">
                    <a:alpha val="43137"/>
                  </a:srgbClr>
                </a:outerShdw>
              </a:effectLst>
              <a:latin typeface="+mn-lt"/>
            </a:endParaRPr>
          </a:p>
        </p:txBody>
      </p:sp>
      <p:sp>
        <p:nvSpPr>
          <p:cNvPr id="16" name="Rectángulo 15"/>
          <p:cNvSpPr/>
          <p:nvPr/>
        </p:nvSpPr>
        <p:spPr bwMode="auto">
          <a:xfrm>
            <a:off x="631825" y="3989388"/>
            <a:ext cx="1196975" cy="231775"/>
          </a:xfrm>
          <a:prstGeom prst="rect">
            <a:avLst/>
          </a:prstGeom>
          <a:noFill/>
          <a:ln w="28575" cap="flat" cmpd="sng" algn="ctr">
            <a:solidFill>
              <a:srgbClr val="FF0000"/>
            </a:solidFill>
            <a:prstDash val="solid"/>
            <a:round/>
            <a:headEnd type="none" w="med" len="med"/>
            <a:tailEnd type="none" w="med" len="med"/>
          </a:ln>
          <a:effectLst/>
        </p:spPr>
        <p:txBody>
          <a:bodyPr wrap="none" lIns="0" tIns="0" rIns="0" bIns="0" anchor="ctr"/>
          <a:lstStyle/>
          <a:p>
            <a:pPr eaLnBrk="1" hangingPunct="1">
              <a:defRPr/>
            </a:pPr>
            <a:endParaRPr lang="es-ES" sz="2400" dirty="0">
              <a:effectLst>
                <a:outerShdw blurRad="38100" dist="38100" dir="2700000" algn="tl">
                  <a:srgbClr val="000000">
                    <a:alpha val="43137"/>
                  </a:srgbClr>
                </a:outerShdw>
              </a:effectLst>
              <a:latin typeface="+mn-lt"/>
            </a:endParaRPr>
          </a:p>
        </p:txBody>
      </p:sp>
      <p:sp>
        <p:nvSpPr>
          <p:cNvPr id="17" name="Rectángulo 16"/>
          <p:cNvSpPr/>
          <p:nvPr/>
        </p:nvSpPr>
        <p:spPr bwMode="auto">
          <a:xfrm>
            <a:off x="3070225" y="3989388"/>
            <a:ext cx="1196975" cy="231775"/>
          </a:xfrm>
          <a:prstGeom prst="rect">
            <a:avLst/>
          </a:prstGeom>
          <a:noFill/>
          <a:ln w="28575" cap="flat" cmpd="sng" algn="ctr">
            <a:solidFill>
              <a:srgbClr val="FF0000"/>
            </a:solidFill>
            <a:prstDash val="solid"/>
            <a:round/>
            <a:headEnd type="none" w="med" len="med"/>
            <a:tailEnd type="none" w="med" len="med"/>
          </a:ln>
          <a:effectLst/>
        </p:spPr>
        <p:txBody>
          <a:bodyPr wrap="none" lIns="0" tIns="0" rIns="0" bIns="0" anchor="ctr"/>
          <a:lstStyle/>
          <a:p>
            <a:pPr eaLnBrk="1" hangingPunct="1">
              <a:defRPr/>
            </a:pPr>
            <a:endParaRPr lang="es-ES" sz="2400" dirty="0">
              <a:effectLst>
                <a:outerShdw blurRad="38100" dist="38100" dir="2700000" algn="tl">
                  <a:srgbClr val="000000">
                    <a:alpha val="43137"/>
                  </a:srgbClr>
                </a:outerShdw>
              </a:effectLst>
              <a:latin typeface="+mn-lt"/>
            </a:endParaRPr>
          </a:p>
        </p:txBody>
      </p:sp>
      <p:sp>
        <p:nvSpPr>
          <p:cNvPr id="18" name="Rectángulo 17"/>
          <p:cNvSpPr/>
          <p:nvPr/>
        </p:nvSpPr>
        <p:spPr bwMode="auto">
          <a:xfrm>
            <a:off x="1676400" y="4484688"/>
            <a:ext cx="882650" cy="231775"/>
          </a:xfrm>
          <a:prstGeom prst="rect">
            <a:avLst/>
          </a:prstGeom>
          <a:noFill/>
          <a:ln w="28575" cap="flat" cmpd="sng" algn="ctr">
            <a:solidFill>
              <a:srgbClr val="FF0000"/>
            </a:solidFill>
            <a:prstDash val="solid"/>
            <a:round/>
            <a:headEnd type="none" w="med" len="med"/>
            <a:tailEnd type="none" w="med" len="med"/>
          </a:ln>
          <a:effectLst/>
        </p:spPr>
        <p:txBody>
          <a:bodyPr wrap="none" lIns="0" tIns="0" rIns="0" bIns="0" anchor="ctr"/>
          <a:lstStyle/>
          <a:p>
            <a:pPr eaLnBrk="1" hangingPunct="1">
              <a:defRPr/>
            </a:pPr>
            <a:endParaRPr lang="es-ES" sz="2400" dirty="0">
              <a:effectLst>
                <a:outerShdw blurRad="38100" dist="38100" dir="2700000" algn="tl">
                  <a:srgbClr val="000000">
                    <a:alpha val="43137"/>
                  </a:srgbClr>
                </a:outerShdw>
              </a:effectLst>
              <a:latin typeface="+mn-lt"/>
            </a:endParaRPr>
          </a:p>
        </p:txBody>
      </p:sp>
      <p:sp>
        <p:nvSpPr>
          <p:cNvPr id="19" name="Rectángulo 18"/>
          <p:cNvSpPr/>
          <p:nvPr/>
        </p:nvSpPr>
        <p:spPr bwMode="auto">
          <a:xfrm>
            <a:off x="681038" y="4868863"/>
            <a:ext cx="2587625" cy="422275"/>
          </a:xfrm>
          <a:prstGeom prst="rect">
            <a:avLst/>
          </a:prstGeom>
          <a:noFill/>
          <a:ln w="28575" cap="flat" cmpd="sng" algn="ctr">
            <a:solidFill>
              <a:srgbClr val="FF0000"/>
            </a:solidFill>
            <a:prstDash val="solid"/>
            <a:round/>
            <a:headEnd type="none" w="med" len="med"/>
            <a:tailEnd type="none" w="med" len="med"/>
          </a:ln>
          <a:effectLst/>
        </p:spPr>
        <p:txBody>
          <a:bodyPr wrap="none" lIns="0" tIns="0" rIns="0" bIns="0" anchor="ctr"/>
          <a:lstStyle/>
          <a:p>
            <a:pPr eaLnBrk="1" hangingPunct="1">
              <a:defRPr/>
            </a:pPr>
            <a:endParaRPr lang="es-ES" sz="2400" dirty="0">
              <a:effectLst>
                <a:outerShdw blurRad="38100" dist="38100" dir="2700000" algn="tl">
                  <a:srgbClr val="000000">
                    <a:alpha val="43137"/>
                  </a:srgbClr>
                </a:outerShdw>
              </a:effectLst>
              <a:latin typeface="+mn-lt"/>
            </a:endParaRPr>
          </a:p>
        </p:txBody>
      </p:sp>
      <p:sp>
        <p:nvSpPr>
          <p:cNvPr id="20" name="CuadroTexto 19"/>
          <p:cNvSpPr txBox="1"/>
          <p:nvPr/>
        </p:nvSpPr>
        <p:spPr>
          <a:xfrm>
            <a:off x="57150" y="3883025"/>
            <a:ext cx="574675" cy="261938"/>
          </a:xfrm>
          <a:prstGeom prst="rect">
            <a:avLst/>
          </a:prstGeom>
          <a:noFill/>
        </p:spPr>
        <p:txBody>
          <a:bodyPr>
            <a:spAutoFit/>
          </a:bodyPr>
          <a:lstStyle/>
          <a:p>
            <a:pPr>
              <a:defRPr/>
            </a:pPr>
            <a:r>
              <a:rPr lang="es-ES_tradnl" sz="1100" b="1" dirty="0" err="1">
                <a:solidFill>
                  <a:srgbClr val="FF0000"/>
                </a:solidFill>
                <a:latin typeface="+mn-lt"/>
              </a:rPr>
              <a:t>click</a:t>
            </a:r>
            <a:endParaRPr lang="es-ES" sz="1100" b="1" dirty="0" err="1">
              <a:solidFill>
                <a:srgbClr val="FF0000"/>
              </a:solidFill>
              <a:latin typeface="+mn-lt"/>
            </a:endParaRPr>
          </a:p>
        </p:txBody>
      </p:sp>
      <p:sp>
        <p:nvSpPr>
          <p:cNvPr id="21" name="CuadroTexto 20"/>
          <p:cNvSpPr txBox="1"/>
          <p:nvPr/>
        </p:nvSpPr>
        <p:spPr>
          <a:xfrm>
            <a:off x="8770938" y="2614613"/>
            <a:ext cx="574675" cy="261937"/>
          </a:xfrm>
          <a:prstGeom prst="rect">
            <a:avLst/>
          </a:prstGeom>
          <a:noFill/>
        </p:spPr>
        <p:txBody>
          <a:bodyPr>
            <a:spAutoFit/>
          </a:bodyPr>
          <a:lstStyle/>
          <a:p>
            <a:pPr>
              <a:defRPr/>
            </a:pPr>
            <a:r>
              <a:rPr lang="es-ES_tradnl" sz="1100" b="1" dirty="0" err="1">
                <a:solidFill>
                  <a:srgbClr val="FF0000"/>
                </a:solidFill>
                <a:latin typeface="+mn-lt"/>
              </a:rPr>
              <a:t>click</a:t>
            </a:r>
            <a:endParaRPr lang="es-ES" sz="1100" b="1" dirty="0" err="1">
              <a:solidFill>
                <a:srgbClr val="FF0000"/>
              </a:solidFill>
              <a:latin typeface="+mn-lt"/>
            </a:endParaRPr>
          </a:p>
        </p:txBody>
      </p:sp>
      <p:cxnSp>
        <p:nvCxnSpPr>
          <p:cNvPr id="24593" name="Conector recto de flecha 22"/>
          <p:cNvCxnSpPr>
            <a:cxnSpLocks noChangeShapeType="1"/>
          </p:cNvCxnSpPr>
          <p:nvPr/>
        </p:nvCxnSpPr>
        <p:spPr bwMode="auto">
          <a:xfrm flipV="1">
            <a:off x="8824913" y="1214438"/>
            <a:ext cx="0" cy="158750"/>
          </a:xfrm>
          <a:prstGeom prst="straightConnector1">
            <a:avLst/>
          </a:prstGeom>
          <a:noFill/>
          <a:ln w="190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4" name="CuadroTexto 23"/>
          <p:cNvSpPr txBox="1"/>
          <p:nvPr/>
        </p:nvSpPr>
        <p:spPr>
          <a:xfrm>
            <a:off x="8636000" y="1346200"/>
            <a:ext cx="574675" cy="261938"/>
          </a:xfrm>
          <a:prstGeom prst="rect">
            <a:avLst/>
          </a:prstGeom>
          <a:noFill/>
        </p:spPr>
        <p:txBody>
          <a:bodyPr>
            <a:spAutoFit/>
          </a:bodyPr>
          <a:lstStyle/>
          <a:p>
            <a:pPr>
              <a:defRPr/>
            </a:pPr>
            <a:r>
              <a:rPr lang="es-ES_tradnl" sz="1100" b="1" dirty="0" err="1">
                <a:solidFill>
                  <a:srgbClr val="FF0000"/>
                </a:solidFill>
                <a:latin typeface="+mn-lt"/>
              </a:rPr>
              <a:t>click</a:t>
            </a:r>
            <a:endParaRPr lang="es-ES" sz="1100" b="1" dirty="0" err="1">
              <a:solidFill>
                <a:srgbClr val="FF0000"/>
              </a:solidFill>
              <a:latin typeface="+mn-lt"/>
            </a:endParaRPr>
          </a:p>
        </p:txBody>
      </p:sp>
    </p:spTree>
    <p:extLst>
      <p:ext uri="{BB962C8B-B14F-4D97-AF65-F5344CB8AC3E}">
        <p14:creationId xmlns:p14="http://schemas.microsoft.com/office/powerpoint/2010/main" val="849629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9647238" cy="533400"/>
          </a:xfrm>
        </p:spPr>
        <p:txBody>
          <a:bodyPr/>
          <a:lstStyle/>
          <a:p>
            <a:pPr>
              <a:defRPr/>
            </a:pPr>
            <a:r>
              <a:rPr lang="es-ES" dirty="0"/>
              <a:t>Describir el impacto de esas </a:t>
            </a:r>
            <a:r>
              <a:rPr lang="es-ES" sz="2800" dirty="0">
                <a:solidFill>
                  <a:schemeClr val="accent1"/>
                </a:solidFill>
              </a:rPr>
              <a:t>10</a:t>
            </a:r>
            <a:r>
              <a:rPr lang="es-ES" dirty="0"/>
              <a:t> </a:t>
            </a:r>
            <a:r>
              <a:rPr lang="es-ES" dirty="0">
                <a:solidFill>
                  <a:srgbClr val="C00000"/>
                </a:solidFill>
              </a:rPr>
              <a:t>publicaciones</a:t>
            </a:r>
            <a:endParaRPr lang="es-ES" dirty="0"/>
          </a:p>
        </p:txBody>
      </p:sp>
      <p:sp>
        <p:nvSpPr>
          <p:cNvPr id="4" name="Marcador de contenido 3"/>
          <p:cNvSpPr>
            <a:spLocks noGrp="1"/>
          </p:cNvSpPr>
          <p:nvPr>
            <p:ph idx="1"/>
          </p:nvPr>
        </p:nvSpPr>
        <p:spPr>
          <a:xfrm>
            <a:off x="161925" y="949325"/>
            <a:ext cx="9323388" cy="5029200"/>
          </a:xfrm>
        </p:spPr>
        <p:txBody>
          <a:bodyPr/>
          <a:lstStyle/>
          <a:p>
            <a:pPr marL="0" indent="0">
              <a:lnSpc>
                <a:spcPct val="150000"/>
              </a:lnSpc>
              <a:buFontTx/>
              <a:buNone/>
              <a:defRPr/>
            </a:pPr>
            <a:r>
              <a:rPr lang="es-ES" sz="1800" b="1" u="sng" kern="1200" dirty="0">
                <a:solidFill>
                  <a:srgbClr val="00B050"/>
                </a:solidFill>
              </a:rPr>
              <a:t>Nuevo marco evaluativo </a:t>
            </a:r>
            <a:r>
              <a:rPr lang="es-ES" sz="1800" b="1" kern="1200" dirty="0">
                <a:solidFill>
                  <a:srgbClr val="00B050"/>
                </a:solidFill>
              </a:rPr>
              <a:t>DORA/</a:t>
            </a:r>
            <a:r>
              <a:rPr lang="es-ES" sz="1800" b="1" kern="1200" dirty="0" err="1">
                <a:solidFill>
                  <a:srgbClr val="00B050"/>
                </a:solidFill>
              </a:rPr>
              <a:t>CoARA</a:t>
            </a:r>
            <a:r>
              <a:rPr lang="es-ES" sz="1800" b="1" kern="1200" dirty="0">
                <a:solidFill>
                  <a:srgbClr val="00B050"/>
                </a:solidFill>
              </a:rPr>
              <a:t>: </a:t>
            </a:r>
            <a:r>
              <a:rPr lang="es-ES" sz="1600" b="1" kern="1200" dirty="0"/>
              <a:t>Poner el énfasis en los aspectos cualitativos y en la diversidad de resultados de investigación. </a:t>
            </a:r>
          </a:p>
          <a:p>
            <a:pPr marL="457200" lvl="1" indent="0">
              <a:lnSpc>
                <a:spcPct val="150000"/>
              </a:lnSpc>
              <a:buFontTx/>
              <a:buNone/>
              <a:defRPr/>
            </a:pPr>
            <a:r>
              <a:rPr lang="es-ES" sz="1600" b="1" u="sng" kern="1200" dirty="0">
                <a:effectLst>
                  <a:outerShdw blurRad="38100" dist="38100" dir="2700000" algn="tl">
                    <a:srgbClr val="000000">
                      <a:alpha val="43137"/>
                    </a:srgbClr>
                  </a:outerShdw>
                </a:effectLst>
              </a:rPr>
              <a:t>Contextualizar – indicadores impacto/posición/normalizados </a:t>
            </a:r>
            <a:r>
              <a:rPr lang="es-ES" sz="900" dirty="0"/>
              <a:t>sin que supongan una pérdida de objetividad </a:t>
            </a:r>
            <a:r>
              <a:rPr lang="es-ES" sz="1000" dirty="0"/>
              <a:t>y rigor</a:t>
            </a:r>
            <a:endParaRPr lang="es-ES" sz="1600" kern="1200" dirty="0"/>
          </a:p>
          <a:p>
            <a:pPr marL="1028700" lvl="2" indent="-171450">
              <a:defRPr/>
            </a:pPr>
            <a:r>
              <a:rPr lang="en-US" sz="1200" i="1" kern="1200" dirty="0"/>
              <a:t>Journal Citation Report (https://jcr.clarivate.com/jcr/)</a:t>
            </a:r>
          </a:p>
          <a:p>
            <a:pPr marL="1028700" lvl="2" indent="-171450">
              <a:defRPr/>
            </a:pPr>
            <a:r>
              <a:rPr lang="es-ES" sz="1200" i="1" kern="1200" dirty="0"/>
              <a:t>Web of </a:t>
            </a:r>
            <a:r>
              <a:rPr lang="es-ES" sz="1200" i="1" kern="1200" dirty="0" err="1"/>
              <a:t>Science</a:t>
            </a:r>
            <a:r>
              <a:rPr lang="es-ES" sz="1200" i="1" kern="1200" dirty="0"/>
              <a:t> (https://www.recursoscientificos.fecyt.es/ y entrar en WOS)</a:t>
            </a:r>
          </a:p>
          <a:p>
            <a:pPr marL="1028700" lvl="2" indent="-171450">
              <a:defRPr/>
            </a:pPr>
            <a:r>
              <a:rPr lang="es-ES" sz="1200" i="1" kern="1200" dirty="0" err="1"/>
              <a:t>Scopus</a:t>
            </a:r>
            <a:r>
              <a:rPr lang="es-ES" sz="1200" i="1" kern="1200" dirty="0"/>
              <a:t> (https://www.recursoscientificos.fecyt.es/ y entrar en </a:t>
            </a:r>
            <a:r>
              <a:rPr lang="es-ES" sz="1200" i="1" kern="1200" dirty="0" err="1"/>
              <a:t>Scopus</a:t>
            </a:r>
            <a:r>
              <a:rPr lang="es-ES" sz="1200" i="1" kern="1200" dirty="0"/>
              <a:t>)</a:t>
            </a:r>
          </a:p>
          <a:p>
            <a:pPr marL="457200" lvl="1" indent="0">
              <a:lnSpc>
                <a:spcPct val="150000"/>
              </a:lnSpc>
              <a:buFontTx/>
              <a:buNone/>
              <a:defRPr/>
            </a:pPr>
            <a:endParaRPr lang="en-US" sz="1600" i="1" kern="1200" dirty="0"/>
          </a:p>
          <a:p>
            <a:pPr marL="457200" lvl="1" indent="0">
              <a:lnSpc>
                <a:spcPct val="150000"/>
              </a:lnSpc>
              <a:buFontTx/>
              <a:buNone/>
              <a:defRPr/>
            </a:pPr>
            <a:endParaRPr lang="en-US" sz="1600" i="1" kern="1200" dirty="0"/>
          </a:p>
          <a:p>
            <a:pPr marL="457200" lvl="1" indent="0">
              <a:lnSpc>
                <a:spcPct val="150000"/>
              </a:lnSpc>
              <a:buFontTx/>
              <a:buNone/>
              <a:defRPr/>
            </a:pPr>
            <a:endParaRPr lang="en-US" sz="1600" i="1" kern="1200" dirty="0"/>
          </a:p>
          <a:p>
            <a:pPr marL="457200" lvl="1" indent="0">
              <a:lnSpc>
                <a:spcPct val="150000"/>
              </a:lnSpc>
              <a:buFontTx/>
              <a:buNone/>
              <a:defRPr/>
            </a:pPr>
            <a:endParaRPr lang="en-US" sz="1600" i="1" kern="1200" dirty="0"/>
          </a:p>
          <a:p>
            <a:pPr marL="457200" lvl="1" indent="0">
              <a:lnSpc>
                <a:spcPct val="150000"/>
              </a:lnSpc>
              <a:buFontTx/>
              <a:buNone/>
              <a:defRPr/>
            </a:pPr>
            <a:endParaRPr lang="en-US" sz="1600" i="1" kern="1200" dirty="0"/>
          </a:p>
          <a:p>
            <a:pPr marL="457200" lvl="1" indent="0">
              <a:lnSpc>
                <a:spcPct val="150000"/>
              </a:lnSpc>
              <a:buFontTx/>
              <a:buNone/>
              <a:defRPr/>
            </a:pPr>
            <a:endParaRPr lang="es-ES_tradnl" sz="1600" b="1" u="sng" kern="1200" dirty="0">
              <a:effectLst>
                <a:outerShdw blurRad="38100" dist="38100" dir="2700000" algn="tl">
                  <a:srgbClr val="000000">
                    <a:alpha val="43137"/>
                  </a:srgbClr>
                </a:outerShdw>
              </a:effectLst>
            </a:endParaRPr>
          </a:p>
        </p:txBody>
      </p:sp>
      <p:pic>
        <p:nvPicPr>
          <p:cNvPr id="25604" name="Imagen 7"/>
          <p:cNvPicPr>
            <a:picLocks noChangeAspect="1"/>
          </p:cNvPicPr>
          <p:nvPr/>
        </p:nvPicPr>
        <p:blipFill>
          <a:blip r:embed="rId3">
            <a:extLst>
              <a:ext uri="{28A0092B-C50C-407E-A947-70E740481C1C}">
                <a14:useLocalDpi xmlns:a14="http://schemas.microsoft.com/office/drawing/2010/main" val="0"/>
              </a:ext>
            </a:extLst>
          </a:blip>
          <a:srcRect l="17747" t="39613" r="34499" b="16222"/>
          <a:stretch>
            <a:fillRect/>
          </a:stretch>
        </p:blipFill>
        <p:spPr bwMode="auto">
          <a:xfrm>
            <a:off x="1666875" y="3119438"/>
            <a:ext cx="5497513" cy="285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ángulo 8"/>
          <p:cNvSpPr>
            <a:spLocks noChangeArrowheads="1"/>
          </p:cNvSpPr>
          <p:nvPr/>
        </p:nvSpPr>
        <p:spPr bwMode="auto">
          <a:xfrm>
            <a:off x="161925" y="6057900"/>
            <a:ext cx="52990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Trebuchet MS" panose="020B0603020202020204" pitchFamily="34" charset="0"/>
              </a:defRPr>
            </a:lvl1pPr>
            <a:lvl2pPr marL="742950" indent="-285750">
              <a:spcBef>
                <a:spcPct val="20000"/>
              </a:spcBef>
              <a:buChar char="–"/>
              <a:defRPr sz="2400">
                <a:solidFill>
                  <a:schemeClr val="tx1"/>
                </a:solidFill>
                <a:latin typeface="Trebuchet MS" panose="020B0603020202020204" pitchFamily="34" charset="0"/>
              </a:defRPr>
            </a:lvl2pPr>
            <a:lvl3pPr marL="1143000" indent="-228600">
              <a:spcBef>
                <a:spcPct val="20000"/>
              </a:spcBef>
              <a:buChar char="•"/>
              <a:defRPr sz="2400">
                <a:solidFill>
                  <a:schemeClr val="tx1"/>
                </a:solidFill>
                <a:latin typeface="Trebuchet MS" panose="020B0603020202020204" pitchFamily="34" charset="0"/>
              </a:defRPr>
            </a:lvl3pPr>
            <a:lvl4pPr marL="1600200" indent="-228600">
              <a:spcBef>
                <a:spcPct val="20000"/>
              </a:spcBef>
              <a:buChar char="–"/>
              <a:defRPr sz="2000">
                <a:solidFill>
                  <a:schemeClr val="tx1"/>
                </a:solidFill>
                <a:latin typeface="Trebuchet MS" panose="020B0603020202020204" pitchFamily="34" charset="0"/>
              </a:defRPr>
            </a:lvl4pPr>
            <a:lvl5pPr marL="2057400" indent="-228600">
              <a:spcBef>
                <a:spcPct val="20000"/>
              </a:spcBef>
              <a:buChar char="»"/>
              <a:defRPr sz="2000">
                <a:solidFill>
                  <a:schemeClr val="tx1"/>
                </a:solidFill>
                <a:latin typeface="Trebuchet MS" panose="020B0603020202020204" pitchFamily="34" charset="0"/>
              </a:defRPr>
            </a:lvl5pPr>
            <a:lvl6pPr marL="2514600" indent="-228600" eaLnBrk="0" fontAlgn="base" hangingPunct="0">
              <a:spcBef>
                <a:spcPct val="20000"/>
              </a:spcBef>
              <a:spcAft>
                <a:spcPct val="0"/>
              </a:spcAft>
              <a:buChar char="»"/>
              <a:defRPr sz="2000">
                <a:solidFill>
                  <a:schemeClr val="tx1"/>
                </a:solidFill>
                <a:latin typeface="Trebuchet MS" panose="020B0603020202020204" pitchFamily="34" charset="0"/>
              </a:defRPr>
            </a:lvl6pPr>
            <a:lvl7pPr marL="2971800" indent="-228600" eaLnBrk="0" fontAlgn="base" hangingPunct="0">
              <a:spcBef>
                <a:spcPct val="20000"/>
              </a:spcBef>
              <a:spcAft>
                <a:spcPct val="0"/>
              </a:spcAft>
              <a:buChar char="»"/>
              <a:defRPr sz="2000">
                <a:solidFill>
                  <a:schemeClr val="tx1"/>
                </a:solidFill>
                <a:latin typeface="Trebuchet MS" panose="020B0603020202020204" pitchFamily="34" charset="0"/>
              </a:defRPr>
            </a:lvl7pPr>
            <a:lvl8pPr marL="3429000" indent="-228600" eaLnBrk="0" fontAlgn="base" hangingPunct="0">
              <a:spcBef>
                <a:spcPct val="20000"/>
              </a:spcBef>
              <a:spcAft>
                <a:spcPct val="0"/>
              </a:spcAft>
              <a:buChar char="»"/>
              <a:defRPr sz="2000">
                <a:solidFill>
                  <a:schemeClr val="tx1"/>
                </a:solidFill>
                <a:latin typeface="Trebuchet MS" panose="020B0603020202020204" pitchFamily="34" charset="0"/>
              </a:defRPr>
            </a:lvl8pPr>
            <a:lvl9pPr marL="3886200" indent="-228600" eaLnBrk="0" fontAlgn="base" hangingPunct="0">
              <a:spcBef>
                <a:spcPct val="20000"/>
              </a:spcBef>
              <a:spcAft>
                <a:spcPct val="0"/>
              </a:spcAft>
              <a:buChar char="»"/>
              <a:defRPr sz="2000">
                <a:solidFill>
                  <a:schemeClr val="tx1"/>
                </a:solidFill>
                <a:latin typeface="Trebuchet MS" panose="020B0603020202020204" pitchFamily="34" charset="0"/>
              </a:defRPr>
            </a:lvl9pPr>
          </a:lstStyle>
          <a:p>
            <a:pPr>
              <a:spcBef>
                <a:spcPct val="0"/>
              </a:spcBef>
              <a:buFontTx/>
              <a:buNone/>
            </a:pPr>
            <a:r>
              <a:rPr lang="es-ES" altLang="es-ES" sz="1200">
                <a:latin typeface="Calibri" panose="020F0502020204030204" pitchFamily="34" charset="0"/>
                <a:cs typeface="Times New Roman" panose="02020603050405020304" pitchFamily="18" charset="0"/>
              </a:rPr>
              <a:t>VIDEO explicativo ISCIII -&gt;  </a:t>
            </a:r>
            <a:r>
              <a:rPr lang="es-ES" altLang="es-ES" sz="1200" b="1" u="sng">
                <a:latin typeface="Calibri" panose="020F0502020204030204" pitchFamily="34" charset="0"/>
                <a:cs typeface="Times New Roman" panose="02020603050405020304" pitchFamily="18" charset="0"/>
              </a:rPr>
              <a:t>https://www.youtube.com/watch?v=DnCiW4L6tpo</a:t>
            </a:r>
          </a:p>
        </p:txBody>
      </p:sp>
      <p:sp>
        <p:nvSpPr>
          <p:cNvPr id="10" name="CuadroTexto 9"/>
          <p:cNvSpPr txBox="1"/>
          <p:nvPr/>
        </p:nvSpPr>
        <p:spPr>
          <a:xfrm>
            <a:off x="503238" y="4116388"/>
            <a:ext cx="1012825" cy="431800"/>
          </a:xfrm>
          <a:prstGeom prst="rect">
            <a:avLst/>
          </a:prstGeom>
          <a:noFill/>
        </p:spPr>
        <p:txBody>
          <a:bodyPr>
            <a:spAutoFit/>
          </a:bodyPr>
          <a:lstStyle/>
          <a:p>
            <a:pPr>
              <a:defRPr/>
            </a:pPr>
            <a:r>
              <a:rPr lang="es-ES_tradnl" sz="1050" dirty="0">
                <a:solidFill>
                  <a:schemeClr val="tx1"/>
                </a:solidFill>
                <a:latin typeface="+mn-lt"/>
              </a:rPr>
              <a:t>Elegir el mas conveniente</a:t>
            </a:r>
            <a:endParaRPr lang="es-ES" sz="1050" dirty="0" err="1">
              <a:solidFill>
                <a:schemeClr val="tx1"/>
              </a:solidFill>
              <a:latin typeface="+mn-lt"/>
            </a:endParaRPr>
          </a:p>
        </p:txBody>
      </p:sp>
      <p:sp>
        <p:nvSpPr>
          <p:cNvPr id="11" name="Abrir llave 10"/>
          <p:cNvSpPr/>
          <p:nvPr/>
        </p:nvSpPr>
        <p:spPr bwMode="auto">
          <a:xfrm>
            <a:off x="1597025" y="4113213"/>
            <a:ext cx="58738" cy="461962"/>
          </a:xfrm>
          <a:prstGeom prst="leftBrace">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eaLnBrk="1" hangingPunct="1">
              <a:defRPr/>
            </a:pPr>
            <a:endParaRPr lang="es-ES">
              <a:effectLst>
                <a:outerShdw blurRad="38100" dist="38100" dir="2700000" algn="tl">
                  <a:srgbClr val="000000">
                    <a:alpha val="43137"/>
                  </a:srgbClr>
                </a:outerShdw>
              </a:effectLst>
            </a:endParaRPr>
          </a:p>
        </p:txBody>
      </p:sp>
      <p:sp>
        <p:nvSpPr>
          <p:cNvPr id="12" name="CuadroTexto 11"/>
          <p:cNvSpPr txBox="1"/>
          <p:nvPr/>
        </p:nvSpPr>
        <p:spPr>
          <a:xfrm>
            <a:off x="280988" y="3506788"/>
            <a:ext cx="1457325" cy="414337"/>
          </a:xfrm>
          <a:prstGeom prst="rect">
            <a:avLst/>
          </a:prstGeom>
          <a:noFill/>
        </p:spPr>
        <p:txBody>
          <a:bodyPr>
            <a:spAutoFit/>
          </a:bodyPr>
          <a:lstStyle/>
          <a:p>
            <a:pPr>
              <a:defRPr/>
            </a:pPr>
            <a:r>
              <a:rPr lang="es-ES_tradnl" sz="1050" dirty="0">
                <a:solidFill>
                  <a:schemeClr val="tx1"/>
                </a:solidFill>
                <a:latin typeface="+mn-lt"/>
              </a:rPr>
              <a:t>Indicar área temática y año</a:t>
            </a:r>
            <a:endParaRPr lang="es-ES" sz="1050" dirty="0" err="1">
              <a:solidFill>
                <a:schemeClr val="tx1"/>
              </a:solidFill>
              <a:latin typeface="+mn-lt"/>
            </a:endParaRPr>
          </a:p>
        </p:txBody>
      </p:sp>
      <p:sp>
        <p:nvSpPr>
          <p:cNvPr id="13" name="Abrir llave 12"/>
          <p:cNvSpPr/>
          <p:nvPr/>
        </p:nvSpPr>
        <p:spPr bwMode="auto">
          <a:xfrm>
            <a:off x="1597025" y="3463925"/>
            <a:ext cx="58738" cy="461963"/>
          </a:xfrm>
          <a:prstGeom prst="leftBrace">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eaLnBrk="1" hangingPunct="1">
              <a:defRPr/>
            </a:pPr>
            <a:endParaRPr lang="es-ES">
              <a:effectLst>
                <a:outerShdw blurRad="38100" dist="38100" dir="2700000" algn="tl">
                  <a:srgbClr val="000000">
                    <a:alpha val="43137"/>
                  </a:srgbClr>
                </a:outerShdw>
              </a:effectLst>
            </a:endParaRPr>
          </a:p>
        </p:txBody>
      </p:sp>
      <p:sp>
        <p:nvSpPr>
          <p:cNvPr id="25610" name="Rectángulo 18"/>
          <p:cNvSpPr>
            <a:spLocks noChangeArrowheads="1"/>
          </p:cNvSpPr>
          <p:nvPr/>
        </p:nvSpPr>
        <p:spPr bwMode="auto">
          <a:xfrm>
            <a:off x="131763" y="6453188"/>
            <a:ext cx="8574087"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Trebuchet MS" panose="020B0603020202020204" pitchFamily="34" charset="0"/>
              </a:defRPr>
            </a:lvl1pPr>
            <a:lvl2pPr marL="742950" indent="-285750">
              <a:spcBef>
                <a:spcPct val="20000"/>
              </a:spcBef>
              <a:buChar char="–"/>
              <a:defRPr sz="2400">
                <a:solidFill>
                  <a:schemeClr val="tx1"/>
                </a:solidFill>
                <a:latin typeface="Trebuchet MS" panose="020B0603020202020204" pitchFamily="34" charset="0"/>
              </a:defRPr>
            </a:lvl2pPr>
            <a:lvl3pPr marL="1143000" indent="-228600">
              <a:spcBef>
                <a:spcPct val="20000"/>
              </a:spcBef>
              <a:buChar char="•"/>
              <a:defRPr sz="2400">
                <a:solidFill>
                  <a:schemeClr val="tx1"/>
                </a:solidFill>
                <a:latin typeface="Trebuchet MS" panose="020B0603020202020204" pitchFamily="34" charset="0"/>
              </a:defRPr>
            </a:lvl3pPr>
            <a:lvl4pPr marL="1600200" indent="-228600">
              <a:spcBef>
                <a:spcPct val="20000"/>
              </a:spcBef>
              <a:buChar char="–"/>
              <a:defRPr sz="2000">
                <a:solidFill>
                  <a:schemeClr val="tx1"/>
                </a:solidFill>
                <a:latin typeface="Trebuchet MS" panose="020B0603020202020204" pitchFamily="34" charset="0"/>
              </a:defRPr>
            </a:lvl4pPr>
            <a:lvl5pPr marL="2057400" indent="-228600">
              <a:spcBef>
                <a:spcPct val="20000"/>
              </a:spcBef>
              <a:buChar char="»"/>
              <a:defRPr sz="2000">
                <a:solidFill>
                  <a:schemeClr val="tx1"/>
                </a:solidFill>
                <a:latin typeface="Trebuchet MS" panose="020B0603020202020204" pitchFamily="34" charset="0"/>
              </a:defRPr>
            </a:lvl5pPr>
            <a:lvl6pPr marL="2514600" indent="-228600" eaLnBrk="0" fontAlgn="base" hangingPunct="0">
              <a:spcBef>
                <a:spcPct val="20000"/>
              </a:spcBef>
              <a:spcAft>
                <a:spcPct val="0"/>
              </a:spcAft>
              <a:buChar char="»"/>
              <a:defRPr sz="2000">
                <a:solidFill>
                  <a:schemeClr val="tx1"/>
                </a:solidFill>
                <a:latin typeface="Trebuchet MS" panose="020B0603020202020204" pitchFamily="34" charset="0"/>
              </a:defRPr>
            </a:lvl6pPr>
            <a:lvl7pPr marL="2971800" indent="-228600" eaLnBrk="0" fontAlgn="base" hangingPunct="0">
              <a:spcBef>
                <a:spcPct val="20000"/>
              </a:spcBef>
              <a:spcAft>
                <a:spcPct val="0"/>
              </a:spcAft>
              <a:buChar char="»"/>
              <a:defRPr sz="2000">
                <a:solidFill>
                  <a:schemeClr val="tx1"/>
                </a:solidFill>
                <a:latin typeface="Trebuchet MS" panose="020B0603020202020204" pitchFamily="34" charset="0"/>
              </a:defRPr>
            </a:lvl7pPr>
            <a:lvl8pPr marL="3429000" indent="-228600" eaLnBrk="0" fontAlgn="base" hangingPunct="0">
              <a:spcBef>
                <a:spcPct val="20000"/>
              </a:spcBef>
              <a:spcAft>
                <a:spcPct val="0"/>
              </a:spcAft>
              <a:buChar char="»"/>
              <a:defRPr sz="2000">
                <a:solidFill>
                  <a:schemeClr val="tx1"/>
                </a:solidFill>
                <a:latin typeface="Trebuchet MS" panose="020B0603020202020204" pitchFamily="34" charset="0"/>
              </a:defRPr>
            </a:lvl8pPr>
            <a:lvl9pPr marL="3886200" indent="-228600" eaLnBrk="0" fontAlgn="base" hangingPunct="0">
              <a:spcBef>
                <a:spcPct val="20000"/>
              </a:spcBef>
              <a:spcAft>
                <a:spcPct val="0"/>
              </a:spcAft>
              <a:buChar char="»"/>
              <a:defRPr sz="2000">
                <a:solidFill>
                  <a:schemeClr val="tx1"/>
                </a:solidFill>
                <a:latin typeface="Trebuchet MS" panose="020B0603020202020204" pitchFamily="34" charset="0"/>
              </a:defRPr>
            </a:lvl9pPr>
          </a:lstStyle>
          <a:p>
            <a:pPr>
              <a:spcBef>
                <a:spcPct val="0"/>
              </a:spcBef>
              <a:buFontTx/>
              <a:buNone/>
            </a:pPr>
            <a:r>
              <a:rPr lang="es-ES" altLang="es-ES" sz="1000">
                <a:solidFill>
                  <a:srgbClr val="000000"/>
                </a:solidFill>
                <a:latin typeface="Arial" panose="020B0604020202020204" pitchFamily="34" charset="0"/>
              </a:rPr>
              <a:t>Torres-Salinas, D., Orduña-Malea, E., Delgado-Vázquez, A., &amp; Arroyo-Machado, W. (2024). </a:t>
            </a:r>
            <a:r>
              <a:rPr lang="es-ES" altLang="es-ES" sz="1000" b="1">
                <a:solidFill>
                  <a:srgbClr val="000000"/>
                </a:solidFill>
                <a:latin typeface="Arial" panose="020B0604020202020204" pitchFamily="34" charset="0"/>
              </a:rPr>
              <a:t>Fundamentos de Bibliometría Narrativa </a:t>
            </a:r>
            <a:r>
              <a:rPr lang="es-ES" altLang="es-ES" sz="1000">
                <a:solidFill>
                  <a:srgbClr val="000000"/>
                </a:solidFill>
                <a:latin typeface="Arial" panose="020B0604020202020204" pitchFamily="34" charset="0"/>
              </a:rPr>
              <a:t>(v.1). Zenodo. https://doi.org/10.5281/zenodo.10512837 </a:t>
            </a:r>
          </a:p>
        </p:txBody>
      </p:sp>
      <p:pic>
        <p:nvPicPr>
          <p:cNvPr id="25611" name="Imagen 19"/>
          <p:cNvPicPr>
            <a:picLocks noChangeAspect="1"/>
          </p:cNvPicPr>
          <p:nvPr/>
        </p:nvPicPr>
        <p:blipFill>
          <a:blip r:embed="rId4">
            <a:extLst>
              <a:ext uri="{28A0092B-C50C-407E-A947-70E740481C1C}">
                <a14:useLocalDpi xmlns:a14="http://schemas.microsoft.com/office/drawing/2010/main" val="0"/>
              </a:ext>
            </a:extLst>
          </a:blip>
          <a:srcRect l="18155" t="53046" r="80334" b="45113"/>
          <a:stretch>
            <a:fillRect/>
          </a:stretch>
        </p:blipFill>
        <p:spPr bwMode="auto">
          <a:xfrm>
            <a:off x="7089775" y="5230813"/>
            <a:ext cx="287338"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2" name="CuadroTexto 16"/>
          <p:cNvSpPr txBox="1">
            <a:spLocks noChangeArrowheads="1"/>
          </p:cNvSpPr>
          <p:nvPr/>
        </p:nvSpPr>
        <p:spPr bwMode="auto">
          <a:xfrm>
            <a:off x="823913" y="5172075"/>
            <a:ext cx="936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Trebuchet MS" panose="020B0603020202020204" pitchFamily="34" charset="0"/>
              </a:defRPr>
            </a:lvl1pPr>
            <a:lvl2pPr marL="742950" indent="-285750">
              <a:spcBef>
                <a:spcPct val="20000"/>
              </a:spcBef>
              <a:buChar char="–"/>
              <a:defRPr sz="2400">
                <a:solidFill>
                  <a:schemeClr val="tx1"/>
                </a:solidFill>
                <a:latin typeface="Trebuchet MS" panose="020B0603020202020204" pitchFamily="34" charset="0"/>
              </a:defRPr>
            </a:lvl2pPr>
            <a:lvl3pPr marL="1143000" indent="-228600">
              <a:spcBef>
                <a:spcPct val="20000"/>
              </a:spcBef>
              <a:buChar char="•"/>
              <a:defRPr sz="2400">
                <a:solidFill>
                  <a:schemeClr val="tx1"/>
                </a:solidFill>
                <a:latin typeface="Trebuchet MS" panose="020B0603020202020204" pitchFamily="34" charset="0"/>
              </a:defRPr>
            </a:lvl3pPr>
            <a:lvl4pPr marL="1600200" indent="-228600">
              <a:spcBef>
                <a:spcPct val="20000"/>
              </a:spcBef>
              <a:buChar char="–"/>
              <a:defRPr sz="2000">
                <a:solidFill>
                  <a:schemeClr val="tx1"/>
                </a:solidFill>
                <a:latin typeface="Trebuchet MS" panose="020B0603020202020204" pitchFamily="34" charset="0"/>
              </a:defRPr>
            </a:lvl4pPr>
            <a:lvl5pPr marL="2057400" indent="-228600">
              <a:spcBef>
                <a:spcPct val="20000"/>
              </a:spcBef>
              <a:buChar char="»"/>
              <a:defRPr sz="2000">
                <a:solidFill>
                  <a:schemeClr val="tx1"/>
                </a:solidFill>
                <a:latin typeface="Trebuchet MS" panose="020B0603020202020204" pitchFamily="34" charset="0"/>
              </a:defRPr>
            </a:lvl5pPr>
            <a:lvl6pPr marL="2514600" indent="-228600" eaLnBrk="0" fontAlgn="base" hangingPunct="0">
              <a:spcBef>
                <a:spcPct val="20000"/>
              </a:spcBef>
              <a:spcAft>
                <a:spcPct val="0"/>
              </a:spcAft>
              <a:buChar char="»"/>
              <a:defRPr sz="2000">
                <a:solidFill>
                  <a:schemeClr val="tx1"/>
                </a:solidFill>
                <a:latin typeface="Trebuchet MS" panose="020B0603020202020204" pitchFamily="34" charset="0"/>
              </a:defRPr>
            </a:lvl6pPr>
            <a:lvl7pPr marL="2971800" indent="-228600" eaLnBrk="0" fontAlgn="base" hangingPunct="0">
              <a:spcBef>
                <a:spcPct val="20000"/>
              </a:spcBef>
              <a:spcAft>
                <a:spcPct val="0"/>
              </a:spcAft>
              <a:buChar char="»"/>
              <a:defRPr sz="2000">
                <a:solidFill>
                  <a:schemeClr val="tx1"/>
                </a:solidFill>
                <a:latin typeface="Trebuchet MS" panose="020B0603020202020204" pitchFamily="34" charset="0"/>
              </a:defRPr>
            </a:lvl7pPr>
            <a:lvl8pPr marL="3429000" indent="-228600" eaLnBrk="0" fontAlgn="base" hangingPunct="0">
              <a:spcBef>
                <a:spcPct val="20000"/>
              </a:spcBef>
              <a:spcAft>
                <a:spcPct val="0"/>
              </a:spcAft>
              <a:buChar char="»"/>
              <a:defRPr sz="2000">
                <a:solidFill>
                  <a:schemeClr val="tx1"/>
                </a:solidFill>
                <a:latin typeface="Trebuchet MS" panose="020B0603020202020204" pitchFamily="34" charset="0"/>
              </a:defRPr>
            </a:lvl8pPr>
            <a:lvl9pPr marL="3886200" indent="-228600" eaLnBrk="0" fontAlgn="base" hangingPunct="0">
              <a:spcBef>
                <a:spcPct val="20000"/>
              </a:spcBef>
              <a:spcAft>
                <a:spcPct val="0"/>
              </a:spcAft>
              <a:buChar char="»"/>
              <a:defRPr sz="2000">
                <a:solidFill>
                  <a:schemeClr val="tx1"/>
                </a:solidFill>
                <a:latin typeface="Trebuchet MS" panose="020B0603020202020204" pitchFamily="34" charset="0"/>
              </a:defRPr>
            </a:lvl9pPr>
          </a:lstStyle>
          <a:p>
            <a:pPr>
              <a:spcBef>
                <a:spcPct val="0"/>
              </a:spcBef>
              <a:buFontTx/>
              <a:buNone/>
            </a:pPr>
            <a:r>
              <a:rPr lang="en-US" altLang="es-ES" sz="1000" i="1">
                <a:latin typeface="Arial" panose="020B0604020202020204" pitchFamily="34" charset="0"/>
              </a:rPr>
              <a:t>percentil 99</a:t>
            </a:r>
            <a:endParaRPr lang="es-ES" altLang="es-ES" sz="1000" i="1">
              <a:latin typeface="Arial" panose="020B0604020202020204" pitchFamily="34" charset="0"/>
            </a:endParaRPr>
          </a:p>
        </p:txBody>
      </p:sp>
      <p:sp>
        <p:nvSpPr>
          <p:cNvPr id="3" name="CuadroTexto 2"/>
          <p:cNvSpPr txBox="1"/>
          <p:nvPr/>
        </p:nvSpPr>
        <p:spPr>
          <a:xfrm>
            <a:off x="7119938" y="3370263"/>
            <a:ext cx="1006475" cy="307975"/>
          </a:xfrm>
          <a:prstGeom prst="rect">
            <a:avLst/>
          </a:prstGeom>
          <a:noFill/>
        </p:spPr>
        <p:txBody>
          <a:bodyPr>
            <a:spAutoFit/>
          </a:bodyPr>
          <a:lstStyle/>
          <a:p>
            <a:pPr>
              <a:defRPr/>
            </a:pPr>
            <a:r>
              <a:rPr lang="es-ES" sz="1400" dirty="0">
                <a:solidFill>
                  <a:schemeClr val="tx1"/>
                </a:solidFill>
                <a:latin typeface="+mn-lt"/>
              </a:rPr>
              <a:t>WOS</a:t>
            </a:r>
          </a:p>
        </p:txBody>
      </p:sp>
      <p:sp>
        <p:nvSpPr>
          <p:cNvPr id="19" name="CuadroTexto 18"/>
          <p:cNvSpPr txBox="1"/>
          <p:nvPr/>
        </p:nvSpPr>
        <p:spPr>
          <a:xfrm>
            <a:off x="7119938" y="3641725"/>
            <a:ext cx="1006475" cy="307975"/>
          </a:xfrm>
          <a:prstGeom prst="rect">
            <a:avLst/>
          </a:prstGeom>
          <a:noFill/>
        </p:spPr>
        <p:txBody>
          <a:bodyPr>
            <a:spAutoFit/>
          </a:bodyPr>
          <a:lstStyle/>
          <a:p>
            <a:pPr>
              <a:defRPr/>
            </a:pPr>
            <a:r>
              <a:rPr lang="es-ES" sz="1400" dirty="0">
                <a:solidFill>
                  <a:schemeClr val="tx1"/>
                </a:solidFill>
                <a:latin typeface="+mn-lt"/>
              </a:rPr>
              <a:t>WOS</a:t>
            </a:r>
          </a:p>
        </p:txBody>
      </p:sp>
      <p:sp>
        <p:nvSpPr>
          <p:cNvPr id="20" name="CuadroTexto 19"/>
          <p:cNvSpPr txBox="1"/>
          <p:nvPr/>
        </p:nvSpPr>
        <p:spPr>
          <a:xfrm>
            <a:off x="7318375" y="5145088"/>
            <a:ext cx="1006475" cy="307975"/>
          </a:xfrm>
          <a:prstGeom prst="rect">
            <a:avLst/>
          </a:prstGeom>
          <a:noFill/>
        </p:spPr>
        <p:txBody>
          <a:bodyPr>
            <a:spAutoFit/>
          </a:bodyPr>
          <a:lstStyle/>
          <a:p>
            <a:pPr>
              <a:defRPr/>
            </a:pPr>
            <a:r>
              <a:rPr lang="es-ES" sz="1400" dirty="0">
                <a:solidFill>
                  <a:schemeClr val="tx1"/>
                </a:solidFill>
                <a:latin typeface="+mn-lt"/>
              </a:rPr>
              <a:t>WOS</a:t>
            </a:r>
          </a:p>
        </p:txBody>
      </p:sp>
      <p:sp>
        <p:nvSpPr>
          <p:cNvPr id="21" name="CuadroTexto 20"/>
          <p:cNvSpPr txBox="1"/>
          <p:nvPr/>
        </p:nvSpPr>
        <p:spPr>
          <a:xfrm>
            <a:off x="7119938" y="5548313"/>
            <a:ext cx="1006475" cy="307975"/>
          </a:xfrm>
          <a:prstGeom prst="rect">
            <a:avLst/>
          </a:prstGeom>
          <a:noFill/>
        </p:spPr>
        <p:txBody>
          <a:bodyPr>
            <a:spAutoFit/>
          </a:bodyPr>
          <a:lstStyle/>
          <a:p>
            <a:pPr>
              <a:defRPr/>
            </a:pPr>
            <a:r>
              <a:rPr lang="es-ES" sz="1400" dirty="0">
                <a:solidFill>
                  <a:schemeClr val="tx1"/>
                </a:solidFill>
                <a:latin typeface="+mn-lt"/>
              </a:rPr>
              <a:t>WOS</a:t>
            </a:r>
          </a:p>
        </p:txBody>
      </p:sp>
      <p:sp>
        <p:nvSpPr>
          <p:cNvPr id="22" name="CuadroTexto 21"/>
          <p:cNvSpPr txBox="1"/>
          <p:nvPr/>
        </p:nvSpPr>
        <p:spPr>
          <a:xfrm>
            <a:off x="7116763" y="4010025"/>
            <a:ext cx="1008062" cy="307975"/>
          </a:xfrm>
          <a:prstGeom prst="rect">
            <a:avLst/>
          </a:prstGeom>
          <a:noFill/>
        </p:spPr>
        <p:txBody>
          <a:bodyPr>
            <a:spAutoFit/>
          </a:bodyPr>
          <a:lstStyle/>
          <a:p>
            <a:pPr>
              <a:defRPr/>
            </a:pPr>
            <a:r>
              <a:rPr lang="es-ES" sz="1400" dirty="0" err="1">
                <a:solidFill>
                  <a:schemeClr val="tx1"/>
                </a:solidFill>
                <a:latin typeface="+mn-lt"/>
              </a:rPr>
              <a:t>Scopus</a:t>
            </a:r>
            <a:endParaRPr lang="es-ES" sz="1400" dirty="0">
              <a:solidFill>
                <a:schemeClr val="tx1"/>
              </a:solidFill>
              <a:latin typeface="+mn-lt"/>
            </a:endParaRPr>
          </a:p>
        </p:txBody>
      </p:sp>
      <p:sp>
        <p:nvSpPr>
          <p:cNvPr id="23" name="CuadroTexto 22"/>
          <p:cNvSpPr txBox="1"/>
          <p:nvPr/>
        </p:nvSpPr>
        <p:spPr>
          <a:xfrm>
            <a:off x="7119938" y="4783138"/>
            <a:ext cx="1006475" cy="307975"/>
          </a:xfrm>
          <a:prstGeom prst="rect">
            <a:avLst/>
          </a:prstGeom>
          <a:noFill/>
        </p:spPr>
        <p:txBody>
          <a:bodyPr>
            <a:spAutoFit/>
          </a:bodyPr>
          <a:lstStyle/>
          <a:p>
            <a:pPr>
              <a:defRPr/>
            </a:pPr>
            <a:r>
              <a:rPr lang="es-ES" sz="1400" dirty="0" err="1">
                <a:solidFill>
                  <a:schemeClr val="tx1"/>
                </a:solidFill>
                <a:latin typeface="+mn-lt"/>
              </a:rPr>
              <a:t>Scopus</a:t>
            </a:r>
            <a:endParaRPr lang="es-ES" sz="1400" dirty="0">
              <a:solidFill>
                <a:schemeClr val="tx1"/>
              </a:solidFill>
              <a:latin typeface="+mn-lt"/>
            </a:endParaRPr>
          </a:p>
        </p:txBody>
      </p:sp>
    </p:spTree>
    <p:extLst>
      <p:ext uri="{BB962C8B-B14F-4D97-AF65-F5344CB8AC3E}">
        <p14:creationId xmlns:p14="http://schemas.microsoft.com/office/powerpoint/2010/main" val="3686823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9647238" cy="533400"/>
          </a:xfrm>
        </p:spPr>
        <p:txBody>
          <a:bodyPr/>
          <a:lstStyle/>
          <a:p>
            <a:pPr>
              <a:defRPr/>
            </a:pPr>
            <a:r>
              <a:rPr lang="es-ES" dirty="0"/>
              <a:t>Los </a:t>
            </a:r>
            <a:r>
              <a:rPr lang="es-ES" dirty="0">
                <a:solidFill>
                  <a:srgbClr val="C00000"/>
                </a:solidFill>
              </a:rPr>
              <a:t>principales logros </a:t>
            </a:r>
            <a:r>
              <a:rPr lang="es-ES" dirty="0"/>
              <a:t>derivados de </a:t>
            </a:r>
            <a:r>
              <a:rPr lang="es-ES" dirty="0">
                <a:solidFill>
                  <a:srgbClr val="C00000"/>
                </a:solidFill>
              </a:rPr>
              <a:t>publicaciones</a:t>
            </a:r>
            <a:endParaRPr lang="es-ES" dirty="0"/>
          </a:p>
        </p:txBody>
      </p:sp>
      <p:sp>
        <p:nvSpPr>
          <p:cNvPr id="4" name="Marcador de contenido 3"/>
          <p:cNvSpPr>
            <a:spLocks noGrp="1"/>
          </p:cNvSpPr>
          <p:nvPr>
            <p:ph idx="1"/>
          </p:nvPr>
        </p:nvSpPr>
        <p:spPr>
          <a:xfrm>
            <a:off x="161925" y="873125"/>
            <a:ext cx="9323388" cy="5508625"/>
          </a:xfrm>
        </p:spPr>
        <p:txBody>
          <a:bodyPr/>
          <a:lstStyle/>
          <a:p>
            <a:pPr marL="457200" lvl="1" indent="0">
              <a:lnSpc>
                <a:spcPct val="150000"/>
              </a:lnSpc>
              <a:buFontTx/>
              <a:buNone/>
              <a:defRPr/>
            </a:pPr>
            <a:r>
              <a:rPr lang="es-ES" sz="1600" i="1" u="sng" kern="1200" dirty="0"/>
              <a:t>Análisis de documentos </a:t>
            </a:r>
            <a:r>
              <a:rPr lang="es-ES" sz="1600" i="1" u="sng" kern="1200" dirty="0" err="1"/>
              <a:t>citantes</a:t>
            </a:r>
            <a:r>
              <a:rPr lang="es-ES" sz="1600" i="1" u="sng" kern="1200" dirty="0"/>
              <a:t>.</a:t>
            </a:r>
            <a:r>
              <a:rPr lang="es-ES" sz="1600" i="1" kern="1200" dirty="0"/>
              <a:t> </a:t>
            </a:r>
            <a:r>
              <a:rPr lang="es-ES" sz="1400" i="1" kern="1200" dirty="0"/>
              <a:t>Recomiendan excluir o indicar nº de </a:t>
            </a:r>
            <a:r>
              <a:rPr lang="es-ES" sz="1400" i="1" kern="1200" dirty="0" err="1"/>
              <a:t>autocitas</a:t>
            </a:r>
            <a:endParaRPr lang="es-ES" sz="1400" i="1" kern="1200" dirty="0"/>
          </a:p>
          <a:p>
            <a:pPr lvl="1">
              <a:lnSpc>
                <a:spcPct val="150000"/>
              </a:lnSpc>
              <a:buFontTx/>
              <a:buChar char="-"/>
              <a:defRPr/>
            </a:pPr>
            <a:r>
              <a:rPr lang="es-ES" sz="1400" b="1" i="1" kern="1200" dirty="0" err="1">
                <a:solidFill>
                  <a:srgbClr val="FF0000"/>
                </a:solidFill>
              </a:rPr>
              <a:t>Multidisciplinariedad</a:t>
            </a:r>
            <a:r>
              <a:rPr lang="es-ES" sz="1400" i="1" kern="1200" dirty="0"/>
              <a:t> y espectro de su aplicabilidad y relevancia: Examinar las áreas o campos de estudio de donde provienen estas citas </a:t>
            </a:r>
          </a:p>
          <a:p>
            <a:pPr lvl="1">
              <a:lnSpc>
                <a:spcPct val="150000"/>
              </a:lnSpc>
              <a:buFontTx/>
              <a:buChar char="-"/>
              <a:defRPr/>
            </a:pPr>
            <a:r>
              <a:rPr lang="es-ES" sz="1400" b="1" i="1" kern="1200" dirty="0">
                <a:solidFill>
                  <a:srgbClr val="FF0000"/>
                </a:solidFill>
              </a:rPr>
              <a:t>Prestigio de las instituciones </a:t>
            </a:r>
            <a:r>
              <a:rPr lang="es-ES" sz="1400" i="1" kern="1200" dirty="0"/>
              <a:t>que nos citan o la </a:t>
            </a:r>
            <a:r>
              <a:rPr lang="es-ES" sz="1400" b="1" i="1" kern="1200" dirty="0">
                <a:solidFill>
                  <a:srgbClr val="FF0000"/>
                </a:solidFill>
              </a:rPr>
              <a:t>diversidad geográfica</a:t>
            </a:r>
            <a:endParaRPr lang="en-US" sz="1400" b="1" i="1" kern="1200" dirty="0">
              <a:solidFill>
                <a:srgbClr val="FF0000"/>
              </a:solidFill>
            </a:endParaRPr>
          </a:p>
          <a:p>
            <a:pPr marL="457200" lvl="1" indent="0">
              <a:lnSpc>
                <a:spcPct val="150000"/>
              </a:lnSpc>
              <a:buFontTx/>
              <a:buNone/>
              <a:defRPr/>
            </a:pPr>
            <a:endParaRPr lang="es-ES_tradnl" sz="1800" b="1" u="sng" kern="1200" dirty="0">
              <a:effectLst>
                <a:outerShdw blurRad="38100" dist="38100" dir="2700000" algn="tl">
                  <a:srgbClr val="000000">
                    <a:alpha val="43137"/>
                  </a:srgbClr>
                </a:outerShdw>
              </a:effectLst>
            </a:endParaRPr>
          </a:p>
          <a:p>
            <a:pPr marL="457200" lvl="1" indent="0">
              <a:lnSpc>
                <a:spcPct val="150000"/>
              </a:lnSpc>
              <a:buFontTx/>
              <a:buNone/>
              <a:defRPr/>
            </a:pPr>
            <a:r>
              <a:rPr lang="es-ES_tradnl" sz="1600" b="1" u="sng" kern="1200" dirty="0">
                <a:effectLst>
                  <a:outerShdw blurRad="38100" dist="38100" dir="2700000" algn="tl">
                    <a:srgbClr val="000000">
                      <a:alpha val="43137"/>
                    </a:srgbClr>
                  </a:outerShdw>
                </a:effectLst>
              </a:rPr>
              <a:t>Narrativa cualitativa acompañada de indicadores </a:t>
            </a:r>
            <a:r>
              <a:rPr lang="es-ES_tradnl" sz="1600" b="1" u="sng" kern="1200" dirty="0" err="1">
                <a:effectLst>
                  <a:outerShdw blurRad="38100" dist="38100" dir="2700000" algn="tl">
                    <a:srgbClr val="000000">
                      <a:alpha val="43137"/>
                    </a:srgbClr>
                  </a:outerShdw>
                </a:effectLst>
              </a:rPr>
              <a:t>bibliométricos</a:t>
            </a:r>
            <a:r>
              <a:rPr lang="es-ES_tradnl" sz="1600" b="1" u="sng" kern="1200" dirty="0">
                <a:effectLst>
                  <a:outerShdw blurRad="38100" dist="38100" dir="2700000" algn="tl">
                    <a:srgbClr val="000000">
                      <a:alpha val="43137"/>
                    </a:srgbClr>
                  </a:outerShdw>
                </a:effectLst>
              </a:rPr>
              <a:t>:</a:t>
            </a:r>
          </a:p>
          <a:p>
            <a:pPr marL="457200" lvl="1" indent="0">
              <a:lnSpc>
                <a:spcPct val="150000"/>
              </a:lnSpc>
              <a:buFontTx/>
              <a:buNone/>
              <a:defRPr/>
            </a:pPr>
            <a:r>
              <a:rPr lang="es-ES" sz="1400" i="1" kern="1200" dirty="0"/>
              <a:t>Utilizar indicadores de posición, normalizados y contextualizados (indicar claramente la </a:t>
            </a:r>
            <a:r>
              <a:rPr lang="es-ES" sz="1400" b="1" i="1" kern="1200" dirty="0">
                <a:solidFill>
                  <a:srgbClr val="0070C0"/>
                </a:solidFill>
              </a:rPr>
              <a:t>fuente, área o categoría</a:t>
            </a:r>
            <a:r>
              <a:rPr lang="es-ES" sz="1400" i="1" kern="1200" dirty="0"/>
              <a:t> y la </a:t>
            </a:r>
            <a:r>
              <a:rPr lang="es-ES" sz="1400" b="1" i="1" kern="1200" dirty="0">
                <a:solidFill>
                  <a:srgbClr val="0070C0"/>
                </a:solidFill>
              </a:rPr>
              <a:t>fecha</a:t>
            </a:r>
            <a:r>
              <a:rPr lang="es-ES" sz="1400" i="1" kern="1200" dirty="0"/>
              <a:t> de consulta de cada métrica utilizada). </a:t>
            </a:r>
          </a:p>
          <a:p>
            <a:pPr marL="457200" lvl="1" indent="0">
              <a:lnSpc>
                <a:spcPct val="150000"/>
              </a:lnSpc>
              <a:buFontTx/>
              <a:buNone/>
              <a:defRPr/>
            </a:pPr>
            <a:r>
              <a:rPr lang="es-ES" sz="1400" i="1" kern="1200" dirty="0"/>
              <a:t>Ver ejemplos párrafos narrativos en </a:t>
            </a:r>
            <a:r>
              <a:rPr lang="es-ES" sz="1400" i="1" u="sng" kern="1200" dirty="0" err="1">
                <a:solidFill>
                  <a:schemeClr val="accent1"/>
                </a:solidFill>
              </a:rPr>
              <a:t>DORA_Guia</a:t>
            </a:r>
            <a:r>
              <a:rPr lang="es-ES" sz="1400" i="1" u="sng" kern="1200" dirty="0">
                <a:solidFill>
                  <a:schemeClr val="accent1"/>
                </a:solidFill>
              </a:rPr>
              <a:t> ISCIII.pdf</a:t>
            </a:r>
          </a:p>
          <a:p>
            <a:pPr marL="457200" lvl="1" indent="0">
              <a:lnSpc>
                <a:spcPct val="150000"/>
              </a:lnSpc>
              <a:buFontTx/>
              <a:buNone/>
              <a:defRPr/>
            </a:pPr>
            <a:endParaRPr lang="en-US" sz="1600" i="1" kern="1200" dirty="0"/>
          </a:p>
          <a:p>
            <a:pPr marL="457200" lvl="1" indent="0">
              <a:lnSpc>
                <a:spcPct val="150000"/>
              </a:lnSpc>
              <a:buFontTx/>
              <a:buNone/>
              <a:defRPr/>
            </a:pPr>
            <a:r>
              <a:rPr lang="en-US" sz="1400" i="1" u="sng" kern="1200" dirty="0" err="1"/>
              <a:t>Otros</a:t>
            </a:r>
            <a:r>
              <a:rPr lang="en-US" sz="1400" i="1" u="sng" kern="1200" dirty="0"/>
              <a:t> </a:t>
            </a:r>
            <a:r>
              <a:rPr lang="en-US" sz="1400" i="1" u="sng" kern="1200" dirty="0" err="1"/>
              <a:t>aspectos</a:t>
            </a:r>
            <a:r>
              <a:rPr lang="en-US" sz="1400" i="1" u="sng" kern="1200" dirty="0"/>
              <a:t> que se </a:t>
            </a:r>
            <a:r>
              <a:rPr lang="en-US" sz="1400" i="1" u="sng" kern="1200" dirty="0" err="1"/>
              <a:t>podrían</a:t>
            </a:r>
            <a:r>
              <a:rPr lang="en-US" sz="1400" i="1" u="sng" kern="1200" dirty="0"/>
              <a:t> </a:t>
            </a:r>
            <a:r>
              <a:rPr lang="en-US" sz="1400" i="1" u="sng" kern="1200" dirty="0" err="1"/>
              <a:t>comentar</a:t>
            </a:r>
            <a:r>
              <a:rPr lang="en-US" sz="1400" i="1" u="sng" kern="1200" dirty="0"/>
              <a:t> de las </a:t>
            </a:r>
            <a:r>
              <a:rPr lang="en-US" sz="1400" i="1" u="sng" kern="1200" dirty="0" err="1"/>
              <a:t>publicaciones</a:t>
            </a:r>
            <a:r>
              <a:rPr lang="en-US" sz="1400" i="1" u="sng" kern="1200" dirty="0"/>
              <a:t>: </a:t>
            </a:r>
          </a:p>
          <a:p>
            <a:pPr marL="457200" lvl="1" indent="0">
              <a:lnSpc>
                <a:spcPct val="150000"/>
              </a:lnSpc>
              <a:buFontTx/>
              <a:buNone/>
              <a:defRPr/>
            </a:pPr>
            <a:r>
              <a:rPr lang="en-US" sz="1400" i="1" kern="1200" dirty="0" err="1"/>
              <a:t>Documento</a:t>
            </a:r>
            <a:r>
              <a:rPr lang="en-US" sz="1400" i="1" kern="1200" dirty="0"/>
              <a:t> de </a:t>
            </a:r>
            <a:r>
              <a:rPr lang="en-US" sz="1400" i="1" kern="1200" dirty="0" err="1"/>
              <a:t>acceso</a:t>
            </a:r>
            <a:r>
              <a:rPr lang="en-US" sz="1400" i="1" kern="1200" dirty="0"/>
              <a:t> </a:t>
            </a:r>
            <a:r>
              <a:rPr lang="en-US" sz="1400" i="1" kern="1200" dirty="0" err="1"/>
              <a:t>abierto</a:t>
            </a:r>
            <a:r>
              <a:rPr lang="en-US" sz="1400" i="1" kern="1200" dirty="0"/>
              <a:t> (Open Access)</a:t>
            </a:r>
          </a:p>
          <a:p>
            <a:pPr marL="457200" lvl="1" indent="0">
              <a:lnSpc>
                <a:spcPct val="150000"/>
              </a:lnSpc>
              <a:buFontTx/>
              <a:buNone/>
              <a:defRPr/>
            </a:pPr>
            <a:r>
              <a:rPr lang="en-US" sz="1400" i="1" kern="1200" dirty="0" err="1"/>
              <a:t>Disponibilidad</a:t>
            </a:r>
            <a:r>
              <a:rPr lang="en-US" sz="1400" i="1" kern="1200" dirty="0"/>
              <a:t> de </a:t>
            </a:r>
            <a:r>
              <a:rPr lang="en-US" sz="1400" i="1" kern="1200" dirty="0" err="1"/>
              <a:t>los</a:t>
            </a:r>
            <a:r>
              <a:rPr lang="en-US" sz="1400" i="1" kern="1200" dirty="0"/>
              <a:t> </a:t>
            </a:r>
            <a:r>
              <a:rPr lang="en-US" sz="1400" i="1" kern="1200" dirty="0" err="1"/>
              <a:t>datos</a:t>
            </a:r>
            <a:r>
              <a:rPr lang="en-US" sz="1400" i="1" kern="1200" dirty="0"/>
              <a:t> (</a:t>
            </a:r>
            <a:r>
              <a:rPr lang="en-US" sz="1400" i="1" kern="1200" dirty="0" err="1"/>
              <a:t>datos</a:t>
            </a:r>
            <a:r>
              <a:rPr lang="en-US" sz="1400" i="1" kern="1200" dirty="0"/>
              <a:t> FAIR)</a:t>
            </a:r>
          </a:p>
          <a:p>
            <a:pPr marL="457200" lvl="1" indent="0">
              <a:lnSpc>
                <a:spcPct val="150000"/>
              </a:lnSpc>
              <a:buFontTx/>
              <a:buNone/>
              <a:defRPr/>
            </a:pPr>
            <a:r>
              <a:rPr lang="en-US" sz="1400" i="1" kern="1200" dirty="0" err="1"/>
              <a:t>Perspectiva</a:t>
            </a:r>
            <a:r>
              <a:rPr lang="en-US" sz="1400" i="1" kern="1200" dirty="0"/>
              <a:t> de </a:t>
            </a:r>
            <a:r>
              <a:rPr lang="en-US" sz="1400" i="1" kern="1200" dirty="0" err="1"/>
              <a:t>género</a:t>
            </a:r>
            <a:r>
              <a:rPr lang="en-US" sz="1400" i="1" kern="1200" dirty="0"/>
              <a:t>, </a:t>
            </a:r>
            <a:r>
              <a:rPr lang="en-US" sz="1400" i="1" kern="1200" dirty="0" err="1"/>
              <a:t>poblaciones</a:t>
            </a:r>
            <a:r>
              <a:rPr lang="en-US" sz="1400" i="1" kern="1200" dirty="0"/>
              <a:t> </a:t>
            </a:r>
            <a:r>
              <a:rPr lang="en-US" sz="1400" i="1" kern="1200" dirty="0" err="1"/>
              <a:t>vulnerables</a:t>
            </a:r>
            <a:r>
              <a:rPr lang="en-US" sz="1400" i="1" kern="1200" dirty="0"/>
              <a:t>, etc…</a:t>
            </a:r>
          </a:p>
          <a:p>
            <a:pPr marL="457200" lvl="1" indent="0">
              <a:lnSpc>
                <a:spcPct val="150000"/>
              </a:lnSpc>
              <a:buFontTx/>
              <a:buNone/>
              <a:defRPr/>
            </a:pPr>
            <a:endParaRPr lang="en-US" sz="1600" i="1" kern="1200" dirty="0"/>
          </a:p>
          <a:p>
            <a:pPr marL="457200" lvl="1" indent="0">
              <a:lnSpc>
                <a:spcPct val="150000"/>
              </a:lnSpc>
              <a:buFontTx/>
              <a:buNone/>
              <a:defRPr/>
            </a:pPr>
            <a:endParaRPr lang="en-US" sz="1600" i="1" kern="1200" dirty="0"/>
          </a:p>
          <a:p>
            <a:pPr marL="457200" lvl="1" indent="0">
              <a:lnSpc>
                <a:spcPct val="150000"/>
              </a:lnSpc>
              <a:buFontTx/>
              <a:buNone/>
              <a:defRPr/>
            </a:pPr>
            <a:endParaRPr lang="es-ES_tradnl" sz="1600" b="1" u="sng" kern="1200" dirty="0">
              <a:effectLst>
                <a:outerShdw blurRad="38100" dist="38100" dir="2700000" algn="tl">
                  <a:srgbClr val="000000">
                    <a:alpha val="43137"/>
                  </a:srgbClr>
                </a:outerShdw>
              </a:effectLst>
            </a:endParaRPr>
          </a:p>
        </p:txBody>
      </p:sp>
      <p:sp>
        <p:nvSpPr>
          <p:cNvPr id="27652" name="Rectángulo 8"/>
          <p:cNvSpPr>
            <a:spLocks noChangeArrowheads="1"/>
          </p:cNvSpPr>
          <p:nvPr/>
        </p:nvSpPr>
        <p:spPr bwMode="auto">
          <a:xfrm>
            <a:off x="381000" y="6519863"/>
            <a:ext cx="52498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Trebuchet MS" panose="020B0603020202020204" pitchFamily="34" charset="0"/>
              </a:defRPr>
            </a:lvl1pPr>
            <a:lvl2pPr marL="742950" indent="-285750">
              <a:spcBef>
                <a:spcPct val="20000"/>
              </a:spcBef>
              <a:buChar char="–"/>
              <a:defRPr sz="2400">
                <a:solidFill>
                  <a:schemeClr val="tx1"/>
                </a:solidFill>
                <a:latin typeface="Trebuchet MS" panose="020B0603020202020204" pitchFamily="34" charset="0"/>
              </a:defRPr>
            </a:lvl2pPr>
            <a:lvl3pPr marL="1143000" indent="-228600">
              <a:spcBef>
                <a:spcPct val="20000"/>
              </a:spcBef>
              <a:buChar char="•"/>
              <a:defRPr sz="2400">
                <a:solidFill>
                  <a:schemeClr val="tx1"/>
                </a:solidFill>
                <a:latin typeface="Trebuchet MS" panose="020B0603020202020204" pitchFamily="34" charset="0"/>
              </a:defRPr>
            </a:lvl3pPr>
            <a:lvl4pPr marL="1600200" indent="-228600">
              <a:spcBef>
                <a:spcPct val="20000"/>
              </a:spcBef>
              <a:buChar char="–"/>
              <a:defRPr sz="2000">
                <a:solidFill>
                  <a:schemeClr val="tx1"/>
                </a:solidFill>
                <a:latin typeface="Trebuchet MS" panose="020B0603020202020204" pitchFamily="34" charset="0"/>
              </a:defRPr>
            </a:lvl4pPr>
            <a:lvl5pPr marL="2057400" indent="-228600">
              <a:spcBef>
                <a:spcPct val="20000"/>
              </a:spcBef>
              <a:buChar char="»"/>
              <a:defRPr sz="2000">
                <a:solidFill>
                  <a:schemeClr val="tx1"/>
                </a:solidFill>
                <a:latin typeface="Trebuchet MS" panose="020B0603020202020204" pitchFamily="34" charset="0"/>
              </a:defRPr>
            </a:lvl5pPr>
            <a:lvl6pPr marL="2514600" indent="-228600" eaLnBrk="0" fontAlgn="base" hangingPunct="0">
              <a:spcBef>
                <a:spcPct val="20000"/>
              </a:spcBef>
              <a:spcAft>
                <a:spcPct val="0"/>
              </a:spcAft>
              <a:buChar char="»"/>
              <a:defRPr sz="2000">
                <a:solidFill>
                  <a:schemeClr val="tx1"/>
                </a:solidFill>
                <a:latin typeface="Trebuchet MS" panose="020B0603020202020204" pitchFamily="34" charset="0"/>
              </a:defRPr>
            </a:lvl6pPr>
            <a:lvl7pPr marL="2971800" indent="-228600" eaLnBrk="0" fontAlgn="base" hangingPunct="0">
              <a:spcBef>
                <a:spcPct val="20000"/>
              </a:spcBef>
              <a:spcAft>
                <a:spcPct val="0"/>
              </a:spcAft>
              <a:buChar char="»"/>
              <a:defRPr sz="2000">
                <a:solidFill>
                  <a:schemeClr val="tx1"/>
                </a:solidFill>
                <a:latin typeface="Trebuchet MS" panose="020B0603020202020204" pitchFamily="34" charset="0"/>
              </a:defRPr>
            </a:lvl7pPr>
            <a:lvl8pPr marL="3429000" indent="-228600" eaLnBrk="0" fontAlgn="base" hangingPunct="0">
              <a:spcBef>
                <a:spcPct val="20000"/>
              </a:spcBef>
              <a:spcAft>
                <a:spcPct val="0"/>
              </a:spcAft>
              <a:buChar char="»"/>
              <a:defRPr sz="2000">
                <a:solidFill>
                  <a:schemeClr val="tx1"/>
                </a:solidFill>
                <a:latin typeface="Trebuchet MS" panose="020B0603020202020204" pitchFamily="34" charset="0"/>
              </a:defRPr>
            </a:lvl8pPr>
            <a:lvl9pPr marL="3886200" indent="-228600" eaLnBrk="0" fontAlgn="base" hangingPunct="0">
              <a:spcBef>
                <a:spcPct val="20000"/>
              </a:spcBef>
              <a:spcAft>
                <a:spcPct val="0"/>
              </a:spcAft>
              <a:buChar char="»"/>
              <a:defRPr sz="2000">
                <a:solidFill>
                  <a:schemeClr val="tx1"/>
                </a:solidFill>
                <a:latin typeface="Trebuchet MS" panose="020B0603020202020204" pitchFamily="34" charset="0"/>
              </a:defRPr>
            </a:lvl9pPr>
          </a:lstStyle>
          <a:p>
            <a:pPr>
              <a:spcBef>
                <a:spcPct val="0"/>
              </a:spcBef>
              <a:buFontTx/>
              <a:buNone/>
            </a:pPr>
            <a:r>
              <a:rPr lang="es-ES" altLang="es-ES" sz="1200">
                <a:latin typeface="Calibri" panose="020F0502020204030204" pitchFamily="34" charset="0"/>
                <a:cs typeface="Times New Roman" panose="02020603050405020304" pitchFamily="18" charset="0"/>
              </a:rPr>
              <a:t>VIDEO explicativo ISCIII -&gt;  </a:t>
            </a:r>
            <a:r>
              <a:rPr lang="es-ES" altLang="es-ES" sz="1200" u="sng">
                <a:latin typeface="Calibri" panose="020F0502020204030204" pitchFamily="34" charset="0"/>
                <a:cs typeface="Times New Roman" panose="02020603050405020304" pitchFamily="18" charset="0"/>
              </a:rPr>
              <a:t>https://www.youtube.com/watch?v=DnCiW4L6tpo</a:t>
            </a:r>
          </a:p>
        </p:txBody>
      </p:sp>
    </p:spTree>
    <p:extLst>
      <p:ext uri="{BB962C8B-B14F-4D97-AF65-F5344CB8AC3E}">
        <p14:creationId xmlns:p14="http://schemas.microsoft.com/office/powerpoint/2010/main" val="415666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03D869-E7EB-924D-8891-93DC8F53B7FB}"/>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02E3259E-E8B6-290B-6524-F3CAC60B268D}"/>
              </a:ext>
            </a:extLst>
          </p:cNvPr>
          <p:cNvSpPr>
            <a:spLocks noGrp="1"/>
          </p:cNvSpPr>
          <p:nvPr>
            <p:ph idx="1"/>
          </p:nvPr>
        </p:nvSpPr>
        <p:spPr>
          <a:xfrm>
            <a:off x="381000" y="1066800"/>
            <a:ext cx="8458200" cy="5029200"/>
          </a:xfrm>
        </p:spPr>
        <p:txBody>
          <a:bodyPr/>
          <a:lstStyle/>
          <a:p>
            <a:r>
              <a:rPr lang="es-ES" dirty="0"/>
              <a:t>Convocatorias  Nacionales (AES) y regionales (Gob. Navarra)</a:t>
            </a:r>
          </a:p>
          <a:p>
            <a:pPr lvl="1"/>
            <a:r>
              <a:rPr lang="es-ES" dirty="0"/>
              <a:t>¿Quién evalúa?</a:t>
            </a:r>
          </a:p>
          <a:p>
            <a:pPr lvl="1"/>
            <a:r>
              <a:rPr lang="es-ES" dirty="0"/>
              <a:t>¿Qué evalúa?</a:t>
            </a:r>
          </a:p>
          <a:p>
            <a:pPr lvl="1"/>
            <a:r>
              <a:rPr lang="es-ES" dirty="0"/>
              <a:t>¿Cómo evalúa?</a:t>
            </a:r>
          </a:p>
          <a:p>
            <a:pPr lvl="1"/>
            <a:r>
              <a:rPr lang="es-ES" dirty="0"/>
              <a:t>¿Cómo maximizo y oriento la escritura? </a:t>
            </a:r>
          </a:p>
          <a:p>
            <a:pPr lvl="1"/>
            <a:endParaRPr lang="es-ES" dirty="0"/>
          </a:p>
        </p:txBody>
      </p:sp>
      <p:sp>
        <p:nvSpPr>
          <p:cNvPr id="4" name="Marcador de pie de página 3">
            <a:extLst>
              <a:ext uri="{FF2B5EF4-FFF2-40B4-BE49-F238E27FC236}">
                <a16:creationId xmlns:a16="http://schemas.microsoft.com/office/drawing/2014/main" id="{F2538D33-3DED-B9FA-6A98-76CD781D625C}"/>
              </a:ext>
            </a:extLst>
          </p:cNvPr>
          <p:cNvSpPr>
            <a:spLocks noGrp="1"/>
          </p:cNvSpPr>
          <p:nvPr>
            <p:ph type="ftr" sz="quarter" idx="10"/>
          </p:nvPr>
        </p:nvSpPr>
        <p:spPr>
          <a:xfrm>
            <a:off x="38100" y="6492875"/>
            <a:ext cx="9123363" cy="339725"/>
          </a:xfrm>
        </p:spPr>
        <p:txBody>
          <a:bodyPr/>
          <a:lstStyle/>
          <a:p>
            <a:r>
              <a:rPr lang="es-ES" dirty="0"/>
              <a:t>Evaluación en convocatorias competitivas</a:t>
            </a:r>
          </a:p>
        </p:txBody>
      </p:sp>
    </p:spTree>
    <p:extLst>
      <p:ext uri="{BB962C8B-B14F-4D97-AF65-F5344CB8AC3E}">
        <p14:creationId xmlns:p14="http://schemas.microsoft.com/office/powerpoint/2010/main" val="84956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Imagen 4"/>
          <p:cNvPicPr>
            <a:picLocks noChangeAspect="1"/>
          </p:cNvPicPr>
          <p:nvPr/>
        </p:nvPicPr>
        <p:blipFill>
          <a:blip r:embed="rId2">
            <a:extLst>
              <a:ext uri="{28A0092B-C50C-407E-A947-70E740481C1C}">
                <a14:useLocalDpi xmlns:a14="http://schemas.microsoft.com/office/drawing/2010/main" val="0"/>
              </a:ext>
            </a:extLst>
          </a:blip>
          <a:srcRect l="18309" t="11555" r="17676" b="38255"/>
          <a:stretch>
            <a:fillRect/>
          </a:stretch>
        </p:blipFill>
        <p:spPr bwMode="auto">
          <a:xfrm>
            <a:off x="174625" y="1133475"/>
            <a:ext cx="3897313" cy="1743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9699" name="Imagen 5"/>
          <p:cNvPicPr>
            <a:picLocks noChangeAspect="1"/>
          </p:cNvPicPr>
          <p:nvPr/>
        </p:nvPicPr>
        <p:blipFill>
          <a:blip r:embed="rId3" cstate="print">
            <a:extLst>
              <a:ext uri="{28A0092B-C50C-407E-A947-70E740481C1C}">
                <a14:useLocalDpi xmlns:a14="http://schemas.microsoft.com/office/drawing/2010/main" val="0"/>
              </a:ext>
            </a:extLst>
          </a:blip>
          <a:srcRect l="25136" t="33865" r="23035" b="27997"/>
          <a:stretch>
            <a:fillRect/>
          </a:stretch>
        </p:blipFill>
        <p:spPr bwMode="auto">
          <a:xfrm>
            <a:off x="174625" y="3074988"/>
            <a:ext cx="3897313" cy="1612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9700" name="Imagen 6"/>
          <p:cNvPicPr>
            <a:picLocks noChangeAspect="1"/>
          </p:cNvPicPr>
          <p:nvPr/>
        </p:nvPicPr>
        <p:blipFill>
          <a:blip r:embed="rId4" cstate="print">
            <a:extLst>
              <a:ext uri="{28A0092B-C50C-407E-A947-70E740481C1C}">
                <a14:useLocalDpi xmlns:a14="http://schemas.microsoft.com/office/drawing/2010/main" val="0"/>
              </a:ext>
            </a:extLst>
          </a:blip>
          <a:srcRect l="30318" t="42136" r="11961" b="27956"/>
          <a:stretch>
            <a:fillRect/>
          </a:stretch>
        </p:blipFill>
        <p:spPr bwMode="auto">
          <a:xfrm>
            <a:off x="174625" y="4910138"/>
            <a:ext cx="3897313" cy="1173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9701" name="Imagen 7"/>
          <p:cNvPicPr>
            <a:picLocks noChangeAspect="1"/>
          </p:cNvPicPr>
          <p:nvPr/>
        </p:nvPicPr>
        <p:blipFill>
          <a:blip r:embed="rId5">
            <a:extLst>
              <a:ext uri="{28A0092B-C50C-407E-A947-70E740481C1C}">
                <a14:useLocalDpi xmlns:a14="http://schemas.microsoft.com/office/drawing/2010/main" val="0"/>
              </a:ext>
            </a:extLst>
          </a:blip>
          <a:srcRect l="7851" t="4619" r="83044" b="93027"/>
          <a:stretch>
            <a:fillRect/>
          </a:stretch>
        </p:blipFill>
        <p:spPr bwMode="auto">
          <a:xfrm>
            <a:off x="174625" y="703263"/>
            <a:ext cx="16922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Elipse 8"/>
          <p:cNvSpPr/>
          <p:nvPr/>
        </p:nvSpPr>
        <p:spPr>
          <a:xfrm>
            <a:off x="836613" y="1808163"/>
            <a:ext cx="676275" cy="508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10" name="Flecha abajo 9"/>
          <p:cNvSpPr/>
          <p:nvPr/>
        </p:nvSpPr>
        <p:spPr>
          <a:xfrm>
            <a:off x="1114425" y="2316163"/>
            <a:ext cx="85725" cy="75882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11" name="Flecha abajo 10"/>
          <p:cNvSpPr/>
          <p:nvPr/>
        </p:nvSpPr>
        <p:spPr>
          <a:xfrm>
            <a:off x="982663" y="969963"/>
            <a:ext cx="169862" cy="9842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12" name="Rectángulo 11"/>
          <p:cNvSpPr/>
          <p:nvPr/>
        </p:nvSpPr>
        <p:spPr>
          <a:xfrm>
            <a:off x="223838" y="3308350"/>
            <a:ext cx="1368425" cy="1920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13" name="Flecha abajo 12"/>
          <p:cNvSpPr/>
          <p:nvPr/>
        </p:nvSpPr>
        <p:spPr>
          <a:xfrm>
            <a:off x="1955800" y="4711700"/>
            <a:ext cx="146050" cy="17303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14" name="CuadroTexto 13"/>
          <p:cNvSpPr txBox="1"/>
          <p:nvPr/>
        </p:nvSpPr>
        <p:spPr>
          <a:xfrm>
            <a:off x="1404938" y="3989388"/>
            <a:ext cx="1708150" cy="268287"/>
          </a:xfrm>
          <a:prstGeom prst="rect">
            <a:avLst/>
          </a:prstGeom>
          <a:noFill/>
        </p:spPr>
        <p:txBody>
          <a:bodyPr>
            <a:spAutoFit/>
          </a:bodyPr>
          <a:lstStyle/>
          <a:p>
            <a:pPr>
              <a:defRPr/>
            </a:pPr>
            <a:r>
              <a:rPr lang="es-ES" sz="1138" b="1" dirty="0">
                <a:solidFill>
                  <a:srgbClr val="FF0000"/>
                </a:solidFill>
              </a:rPr>
              <a:t>Criterio búsqueda</a:t>
            </a:r>
          </a:p>
        </p:txBody>
      </p:sp>
      <p:sp>
        <p:nvSpPr>
          <p:cNvPr id="15" name="Rectángulo 14"/>
          <p:cNvSpPr/>
          <p:nvPr/>
        </p:nvSpPr>
        <p:spPr>
          <a:xfrm>
            <a:off x="3641725" y="4505325"/>
            <a:ext cx="368300" cy="1397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pic>
        <p:nvPicPr>
          <p:cNvPr id="29709" name="Imagen 15"/>
          <p:cNvPicPr>
            <a:picLocks noChangeAspect="1"/>
          </p:cNvPicPr>
          <p:nvPr/>
        </p:nvPicPr>
        <p:blipFill>
          <a:blip r:embed="rId6" cstate="print">
            <a:extLst>
              <a:ext uri="{28A0092B-C50C-407E-A947-70E740481C1C}">
                <a14:useLocalDpi xmlns:a14="http://schemas.microsoft.com/office/drawing/2010/main" val="0"/>
              </a:ext>
            </a:extLst>
          </a:blip>
          <a:srcRect l="29195" t="39320" r="10631" b="23875"/>
          <a:stretch>
            <a:fillRect/>
          </a:stretch>
        </p:blipFill>
        <p:spPr bwMode="auto">
          <a:xfrm>
            <a:off x="5227638" y="2805113"/>
            <a:ext cx="3754437" cy="1292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 name="Rectángulo 16"/>
          <p:cNvSpPr/>
          <p:nvPr/>
        </p:nvSpPr>
        <p:spPr>
          <a:xfrm>
            <a:off x="8031163" y="2884488"/>
            <a:ext cx="512762" cy="1428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pic>
        <p:nvPicPr>
          <p:cNvPr id="29711" name="Imagen 2"/>
          <p:cNvPicPr>
            <a:picLocks noChangeAspect="1"/>
          </p:cNvPicPr>
          <p:nvPr/>
        </p:nvPicPr>
        <p:blipFill>
          <a:blip r:embed="rId7">
            <a:extLst>
              <a:ext uri="{28A0092B-C50C-407E-A947-70E740481C1C}">
                <a14:useLocalDpi xmlns:a14="http://schemas.microsoft.com/office/drawing/2010/main" val="0"/>
              </a:ext>
            </a:extLst>
          </a:blip>
          <a:srcRect l="12740" t="11221" r="12068" b="30807"/>
          <a:stretch>
            <a:fillRect/>
          </a:stretch>
        </p:blipFill>
        <p:spPr bwMode="auto">
          <a:xfrm>
            <a:off x="5227638" y="4460875"/>
            <a:ext cx="3754437" cy="1536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 name="Flecha abajo 17"/>
          <p:cNvSpPr/>
          <p:nvPr/>
        </p:nvSpPr>
        <p:spPr>
          <a:xfrm>
            <a:off x="7105650" y="4244975"/>
            <a:ext cx="144463" cy="17303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19" name="Rectángulo 18"/>
          <p:cNvSpPr/>
          <p:nvPr/>
        </p:nvSpPr>
        <p:spPr>
          <a:xfrm>
            <a:off x="5227638" y="4708525"/>
            <a:ext cx="1054100" cy="1571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20" name="CuadroTexto 19"/>
          <p:cNvSpPr txBox="1"/>
          <p:nvPr/>
        </p:nvSpPr>
        <p:spPr>
          <a:xfrm>
            <a:off x="6294438" y="4679950"/>
            <a:ext cx="2720975" cy="255588"/>
          </a:xfrm>
          <a:prstGeom prst="rect">
            <a:avLst/>
          </a:prstGeom>
          <a:noFill/>
        </p:spPr>
        <p:txBody>
          <a:bodyPr>
            <a:spAutoFit/>
          </a:bodyPr>
          <a:lstStyle/>
          <a:p>
            <a:pPr>
              <a:defRPr/>
            </a:pPr>
            <a:r>
              <a:rPr lang="es-ES" sz="1056" b="1" dirty="0">
                <a:solidFill>
                  <a:srgbClr val="FF0000"/>
                </a:solidFill>
              </a:rPr>
              <a:t>WOS </a:t>
            </a:r>
            <a:r>
              <a:rPr lang="es-ES" sz="1056" b="1" dirty="0" err="1">
                <a:solidFill>
                  <a:srgbClr val="FF0000"/>
                </a:solidFill>
              </a:rPr>
              <a:t>categories</a:t>
            </a:r>
            <a:r>
              <a:rPr lang="es-ES" sz="1056" b="1" dirty="0">
                <a:solidFill>
                  <a:srgbClr val="FF0000"/>
                </a:solidFill>
              </a:rPr>
              <a:t>, </a:t>
            </a:r>
            <a:r>
              <a:rPr lang="es-ES" sz="1056" b="1" dirty="0" err="1">
                <a:solidFill>
                  <a:srgbClr val="FF0000"/>
                </a:solidFill>
              </a:rPr>
              <a:t>affiliation</a:t>
            </a:r>
            <a:r>
              <a:rPr lang="es-ES" sz="1056" b="1" dirty="0">
                <a:solidFill>
                  <a:srgbClr val="FF0000"/>
                </a:solidFill>
              </a:rPr>
              <a:t>, country…</a:t>
            </a:r>
          </a:p>
        </p:txBody>
      </p:sp>
      <p:sp>
        <p:nvSpPr>
          <p:cNvPr id="4" name="Rectángulo redondeado 3"/>
          <p:cNvSpPr/>
          <p:nvPr/>
        </p:nvSpPr>
        <p:spPr>
          <a:xfrm>
            <a:off x="3560763" y="5327650"/>
            <a:ext cx="287337" cy="24765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cxnSp>
        <p:nvCxnSpPr>
          <p:cNvPr id="22" name="Conector recto de flecha 21"/>
          <p:cNvCxnSpPr/>
          <p:nvPr/>
        </p:nvCxnSpPr>
        <p:spPr>
          <a:xfrm flipV="1">
            <a:off x="3841750" y="3500438"/>
            <a:ext cx="1492250" cy="18351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p:nvPr/>
        </p:nvCxnSpPr>
        <p:spPr>
          <a:xfrm flipV="1">
            <a:off x="2774950" y="2200275"/>
            <a:ext cx="1698625" cy="3060700"/>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pic>
        <p:nvPicPr>
          <p:cNvPr id="29718" name="Imagen 27"/>
          <p:cNvPicPr>
            <a:picLocks noChangeAspect="1"/>
          </p:cNvPicPr>
          <p:nvPr/>
        </p:nvPicPr>
        <p:blipFill>
          <a:blip r:embed="rId8" cstate="print">
            <a:extLst>
              <a:ext uri="{28A0092B-C50C-407E-A947-70E740481C1C}">
                <a14:useLocalDpi xmlns:a14="http://schemas.microsoft.com/office/drawing/2010/main" val="0"/>
              </a:ext>
            </a:extLst>
          </a:blip>
          <a:srcRect l="13837" t="34940" r="31242" b="33403"/>
          <a:stretch>
            <a:fillRect/>
          </a:stretch>
        </p:blipFill>
        <p:spPr bwMode="auto">
          <a:xfrm>
            <a:off x="4437063" y="944563"/>
            <a:ext cx="3427412" cy="1111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1" name="Rectángulo redondeado 30"/>
          <p:cNvSpPr/>
          <p:nvPr/>
        </p:nvSpPr>
        <p:spPr>
          <a:xfrm>
            <a:off x="404813" y="5287963"/>
            <a:ext cx="2546350" cy="103187"/>
          </a:xfrm>
          <a:prstGeom prst="round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33" name="Rectángulo 32"/>
          <p:cNvSpPr/>
          <p:nvPr/>
        </p:nvSpPr>
        <p:spPr>
          <a:xfrm>
            <a:off x="4437063" y="1193800"/>
            <a:ext cx="601662" cy="1508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37" name="Rectángulo redondeado 36"/>
          <p:cNvSpPr/>
          <p:nvPr/>
        </p:nvSpPr>
        <p:spPr>
          <a:xfrm>
            <a:off x="7226300" y="1398588"/>
            <a:ext cx="638175" cy="247650"/>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38" name="Rectángulo redondeado 37"/>
          <p:cNvSpPr/>
          <p:nvPr/>
        </p:nvSpPr>
        <p:spPr>
          <a:xfrm>
            <a:off x="7226300" y="1662113"/>
            <a:ext cx="638175" cy="258762"/>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pic>
        <p:nvPicPr>
          <p:cNvPr id="29723" name="Imagen 38"/>
          <p:cNvPicPr>
            <a:picLocks noChangeAspect="1"/>
          </p:cNvPicPr>
          <p:nvPr/>
        </p:nvPicPr>
        <p:blipFill>
          <a:blip r:embed="rId9">
            <a:extLst>
              <a:ext uri="{28A0092B-C50C-407E-A947-70E740481C1C}">
                <a14:useLocalDpi xmlns:a14="http://schemas.microsoft.com/office/drawing/2010/main" val="0"/>
              </a:ext>
            </a:extLst>
          </a:blip>
          <a:srcRect l="65474" t="32504" r="5608" b="44678"/>
          <a:stretch>
            <a:fillRect/>
          </a:stretch>
        </p:blipFill>
        <p:spPr bwMode="auto">
          <a:xfrm>
            <a:off x="7999413" y="790575"/>
            <a:ext cx="1738312" cy="769938"/>
          </a:xfrm>
          <a:prstGeom prst="rect">
            <a:avLst/>
          </a:prstGeom>
          <a:noFill/>
          <a:ln w="12700">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9724" name="Imagen 39"/>
          <p:cNvPicPr>
            <a:picLocks noChangeAspect="1"/>
          </p:cNvPicPr>
          <p:nvPr/>
        </p:nvPicPr>
        <p:blipFill>
          <a:blip r:embed="rId10" cstate="print">
            <a:extLst>
              <a:ext uri="{28A0092B-C50C-407E-A947-70E740481C1C}">
                <a14:useLocalDpi xmlns:a14="http://schemas.microsoft.com/office/drawing/2010/main" val="0"/>
              </a:ext>
            </a:extLst>
          </a:blip>
          <a:srcRect l="65573" t="32368" r="5165" b="45055"/>
          <a:stretch>
            <a:fillRect/>
          </a:stretch>
        </p:blipFill>
        <p:spPr bwMode="auto">
          <a:xfrm>
            <a:off x="7999413" y="1620838"/>
            <a:ext cx="1738312" cy="754062"/>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44" name="Rectángulo 43"/>
          <p:cNvSpPr/>
          <p:nvPr/>
        </p:nvSpPr>
        <p:spPr>
          <a:xfrm>
            <a:off x="5046663" y="2717800"/>
            <a:ext cx="4156075" cy="33655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50" name="Rectángulo 49"/>
          <p:cNvSpPr/>
          <p:nvPr/>
        </p:nvSpPr>
        <p:spPr>
          <a:xfrm>
            <a:off x="4349750" y="742950"/>
            <a:ext cx="5462588" cy="1717675"/>
          </a:xfrm>
          <a:prstGeom prst="rect">
            <a:avLst/>
          </a:prstGeom>
          <a:noFill/>
          <a:ln w="381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52" name="Rectángulo 51"/>
          <p:cNvSpPr/>
          <p:nvPr/>
        </p:nvSpPr>
        <p:spPr>
          <a:xfrm>
            <a:off x="276225" y="4017963"/>
            <a:ext cx="838200" cy="2000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53" name="CuadroTexto 52"/>
          <p:cNvSpPr txBox="1"/>
          <p:nvPr/>
        </p:nvSpPr>
        <p:spPr>
          <a:xfrm>
            <a:off x="768350" y="3962400"/>
            <a:ext cx="346075" cy="1593850"/>
          </a:xfrm>
          <a:prstGeom prst="rect">
            <a:avLst/>
          </a:prstGeom>
          <a:noFill/>
        </p:spPr>
        <p:txBody>
          <a:bodyPr>
            <a:spAutoFit/>
          </a:bodyPr>
          <a:lstStyle/>
          <a:p>
            <a:pPr>
              <a:defRPr/>
            </a:pPr>
            <a:r>
              <a:rPr lang="es-ES" sz="4875" b="1" dirty="0">
                <a:solidFill>
                  <a:srgbClr val="FF0000"/>
                </a:solidFill>
              </a:rPr>
              <a:t>++</a:t>
            </a:r>
          </a:p>
        </p:txBody>
      </p:sp>
      <p:cxnSp>
        <p:nvCxnSpPr>
          <p:cNvPr id="55" name="Conector recto de flecha 54"/>
          <p:cNvCxnSpPr>
            <a:stCxn id="37" idx="3"/>
          </p:cNvCxnSpPr>
          <p:nvPr/>
        </p:nvCxnSpPr>
        <p:spPr>
          <a:xfrm flipV="1">
            <a:off x="7864475" y="1427163"/>
            <a:ext cx="134938" cy="9525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p:cNvCxnSpPr>
            <a:stCxn id="38" idx="3"/>
          </p:cNvCxnSpPr>
          <p:nvPr/>
        </p:nvCxnSpPr>
        <p:spPr>
          <a:xfrm>
            <a:off x="7864475" y="1790700"/>
            <a:ext cx="134938" cy="9525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Título 1"/>
          <p:cNvSpPr txBox="1">
            <a:spLocks/>
          </p:cNvSpPr>
          <p:nvPr/>
        </p:nvSpPr>
        <p:spPr bwMode="auto">
          <a:xfrm>
            <a:off x="90488" y="-11113"/>
            <a:ext cx="9647237" cy="533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ctr" rtl="0" eaLnBrk="0" fontAlgn="base" hangingPunct="0">
              <a:spcBef>
                <a:spcPct val="0"/>
              </a:spcBef>
              <a:spcAft>
                <a:spcPct val="0"/>
              </a:spcAft>
              <a:defRPr sz="4875"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2pPr>
            <a:lvl3pPr algn="l" rtl="0" eaLnBrk="0" fontAlgn="base" hangingPunct="0">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3pPr>
            <a:lvl4pPr algn="l" rtl="0" eaLnBrk="0" fontAlgn="base" hangingPunct="0">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4pPr>
            <a:lvl5pPr algn="l" rtl="0" eaLnBrk="0" fontAlgn="base" hangingPunct="0">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5pPr>
            <a:lvl6pPr marL="457200" algn="l" rtl="0" fontAlgn="base">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6pPr>
            <a:lvl7pPr marL="914400" algn="l" rtl="0" fontAlgn="base">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7pPr>
            <a:lvl8pPr marL="1371600" algn="l" rtl="0" fontAlgn="base">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8pPr>
            <a:lvl9pPr marL="1828800" algn="l" rtl="0" fontAlgn="base">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9pPr>
          </a:lstStyle>
          <a:p>
            <a:pPr algn="l">
              <a:defRPr/>
            </a:pPr>
            <a:r>
              <a:rPr lang="es-ES" sz="3000" kern="0" dirty="0">
                <a:solidFill>
                  <a:schemeClr val="accent6"/>
                </a:solidFill>
              </a:rPr>
              <a:t>Indicadores </a:t>
            </a:r>
            <a:r>
              <a:rPr lang="es-ES" sz="3000" kern="0" dirty="0" err="1">
                <a:solidFill>
                  <a:schemeClr val="accent6"/>
                </a:solidFill>
              </a:rPr>
              <a:t>bibliómétricos</a:t>
            </a:r>
            <a:r>
              <a:rPr lang="es-ES" sz="3000" kern="0" dirty="0">
                <a:solidFill>
                  <a:schemeClr val="accent6"/>
                </a:solidFill>
              </a:rPr>
              <a:t> en WOS</a:t>
            </a:r>
          </a:p>
        </p:txBody>
      </p:sp>
    </p:spTree>
    <p:extLst>
      <p:ext uri="{BB962C8B-B14F-4D97-AF65-F5344CB8AC3E}">
        <p14:creationId xmlns:p14="http://schemas.microsoft.com/office/powerpoint/2010/main" val="1703013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Imagen 29"/>
          <p:cNvPicPr>
            <a:picLocks noChangeAspect="1"/>
          </p:cNvPicPr>
          <p:nvPr/>
        </p:nvPicPr>
        <p:blipFill>
          <a:blip r:embed="rId2">
            <a:extLst>
              <a:ext uri="{28A0092B-C50C-407E-A947-70E740481C1C}">
                <a14:useLocalDpi xmlns:a14="http://schemas.microsoft.com/office/drawing/2010/main" val="0"/>
              </a:ext>
            </a:extLst>
          </a:blip>
          <a:srcRect l="27675" t="68300" r="39764" b="23668"/>
          <a:stretch>
            <a:fillRect/>
          </a:stretch>
        </p:blipFill>
        <p:spPr bwMode="auto">
          <a:xfrm>
            <a:off x="5462588" y="1276350"/>
            <a:ext cx="370681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Imagen 26"/>
          <p:cNvPicPr>
            <a:picLocks noChangeAspect="1"/>
          </p:cNvPicPr>
          <p:nvPr/>
        </p:nvPicPr>
        <p:blipFill>
          <a:blip r:embed="rId3" cstate="print">
            <a:extLst>
              <a:ext uri="{28A0092B-C50C-407E-A947-70E740481C1C}">
                <a14:useLocalDpi xmlns:a14="http://schemas.microsoft.com/office/drawing/2010/main" val="0"/>
              </a:ext>
            </a:extLst>
          </a:blip>
          <a:srcRect l="14488" t="54977" r="15361" b="15083"/>
          <a:stretch>
            <a:fillRect/>
          </a:stretch>
        </p:blipFill>
        <p:spPr bwMode="auto">
          <a:xfrm>
            <a:off x="5080000" y="4949825"/>
            <a:ext cx="4308475"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Imagen 22"/>
          <p:cNvPicPr>
            <a:picLocks noChangeAspect="1"/>
          </p:cNvPicPr>
          <p:nvPr/>
        </p:nvPicPr>
        <p:blipFill>
          <a:blip r:embed="rId4" cstate="print">
            <a:extLst>
              <a:ext uri="{28A0092B-C50C-407E-A947-70E740481C1C}">
                <a14:useLocalDpi xmlns:a14="http://schemas.microsoft.com/office/drawing/2010/main" val="0"/>
              </a:ext>
            </a:extLst>
          </a:blip>
          <a:srcRect l="30843" t="42389" r="12794" b="22191"/>
          <a:stretch>
            <a:fillRect/>
          </a:stretch>
        </p:blipFill>
        <p:spPr bwMode="auto">
          <a:xfrm>
            <a:off x="5080000" y="2728913"/>
            <a:ext cx="40894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Imagen 20"/>
          <p:cNvPicPr>
            <a:picLocks noChangeAspect="1"/>
          </p:cNvPicPr>
          <p:nvPr/>
        </p:nvPicPr>
        <p:blipFill>
          <a:blip r:embed="rId5" cstate="print">
            <a:extLst>
              <a:ext uri="{28A0092B-C50C-407E-A947-70E740481C1C}">
                <a14:useLocalDpi xmlns:a14="http://schemas.microsoft.com/office/drawing/2010/main" val="0"/>
              </a:ext>
            </a:extLst>
          </a:blip>
          <a:srcRect l="31230" t="54861" r="14281" b="28053"/>
          <a:stretch>
            <a:fillRect/>
          </a:stretch>
        </p:blipFill>
        <p:spPr bwMode="auto">
          <a:xfrm>
            <a:off x="222250" y="4691063"/>
            <a:ext cx="425132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Imagen 1"/>
          <p:cNvPicPr>
            <a:picLocks noChangeAspect="1"/>
          </p:cNvPicPr>
          <p:nvPr/>
        </p:nvPicPr>
        <p:blipFill>
          <a:blip r:embed="rId6" cstate="print">
            <a:extLst>
              <a:ext uri="{28A0092B-C50C-407E-A947-70E740481C1C}">
                <a14:useLocalDpi xmlns:a14="http://schemas.microsoft.com/office/drawing/2010/main" val="0"/>
              </a:ext>
            </a:extLst>
          </a:blip>
          <a:srcRect l="18851" t="33987" r="20053" b="40536"/>
          <a:stretch>
            <a:fillRect/>
          </a:stretch>
        </p:blipFill>
        <p:spPr bwMode="auto">
          <a:xfrm>
            <a:off x="139700" y="3225800"/>
            <a:ext cx="421005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Imagen 4"/>
          <p:cNvPicPr>
            <a:picLocks noChangeAspect="1"/>
          </p:cNvPicPr>
          <p:nvPr/>
        </p:nvPicPr>
        <p:blipFill>
          <a:blip r:embed="rId7">
            <a:extLst>
              <a:ext uri="{28A0092B-C50C-407E-A947-70E740481C1C}">
                <a14:useLocalDpi xmlns:a14="http://schemas.microsoft.com/office/drawing/2010/main" val="0"/>
              </a:ext>
            </a:extLst>
          </a:blip>
          <a:srcRect l="18309" t="11555" r="17676" b="38255"/>
          <a:stretch>
            <a:fillRect/>
          </a:stretch>
        </p:blipFill>
        <p:spPr bwMode="auto">
          <a:xfrm>
            <a:off x="174625" y="1133475"/>
            <a:ext cx="3897313" cy="1743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0728" name="Imagen 7"/>
          <p:cNvPicPr>
            <a:picLocks noChangeAspect="1"/>
          </p:cNvPicPr>
          <p:nvPr/>
        </p:nvPicPr>
        <p:blipFill>
          <a:blip r:embed="rId8">
            <a:extLst>
              <a:ext uri="{28A0092B-C50C-407E-A947-70E740481C1C}">
                <a14:useLocalDpi xmlns:a14="http://schemas.microsoft.com/office/drawing/2010/main" val="0"/>
              </a:ext>
            </a:extLst>
          </a:blip>
          <a:srcRect l="7851" t="4619" r="83044" b="93027"/>
          <a:stretch>
            <a:fillRect/>
          </a:stretch>
        </p:blipFill>
        <p:spPr bwMode="auto">
          <a:xfrm>
            <a:off x="174625" y="703263"/>
            <a:ext cx="16922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Elipse 8"/>
          <p:cNvSpPr/>
          <p:nvPr/>
        </p:nvSpPr>
        <p:spPr>
          <a:xfrm>
            <a:off x="2700338" y="1790700"/>
            <a:ext cx="676275" cy="5095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10" name="Flecha abajo 9"/>
          <p:cNvSpPr/>
          <p:nvPr/>
        </p:nvSpPr>
        <p:spPr>
          <a:xfrm>
            <a:off x="2978150" y="2300288"/>
            <a:ext cx="84138" cy="75882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11" name="Flecha abajo 10"/>
          <p:cNvSpPr/>
          <p:nvPr/>
        </p:nvSpPr>
        <p:spPr>
          <a:xfrm>
            <a:off x="982663" y="969963"/>
            <a:ext cx="169862" cy="9842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12" name="Rectángulo 11"/>
          <p:cNvSpPr/>
          <p:nvPr/>
        </p:nvSpPr>
        <p:spPr>
          <a:xfrm>
            <a:off x="223838" y="3622675"/>
            <a:ext cx="1368425" cy="1920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13" name="Flecha abajo 12"/>
          <p:cNvSpPr/>
          <p:nvPr/>
        </p:nvSpPr>
        <p:spPr>
          <a:xfrm>
            <a:off x="2016125" y="4292600"/>
            <a:ext cx="146050" cy="17303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14" name="CuadroTexto 13"/>
          <p:cNvSpPr txBox="1"/>
          <p:nvPr/>
        </p:nvSpPr>
        <p:spPr>
          <a:xfrm>
            <a:off x="1627188" y="3608388"/>
            <a:ext cx="1565275" cy="241300"/>
          </a:xfrm>
          <a:prstGeom prst="rect">
            <a:avLst/>
          </a:prstGeom>
          <a:solidFill>
            <a:srgbClr val="FFCCCC"/>
          </a:solidFill>
        </p:spPr>
        <p:txBody>
          <a:bodyPr>
            <a:spAutoFit/>
          </a:bodyPr>
          <a:lstStyle/>
          <a:p>
            <a:pPr>
              <a:defRPr/>
            </a:pPr>
            <a:r>
              <a:rPr lang="es-ES" sz="975" b="1" dirty="0">
                <a:solidFill>
                  <a:srgbClr val="FF0000"/>
                </a:solidFill>
              </a:rPr>
              <a:t>Criterio búsqueda</a:t>
            </a:r>
          </a:p>
        </p:txBody>
      </p:sp>
      <p:sp>
        <p:nvSpPr>
          <p:cNvPr id="15" name="Rectángulo 14"/>
          <p:cNvSpPr/>
          <p:nvPr/>
        </p:nvSpPr>
        <p:spPr>
          <a:xfrm>
            <a:off x="3641725" y="4505325"/>
            <a:ext cx="368300" cy="1397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17" name="Rectángulo 16"/>
          <p:cNvSpPr/>
          <p:nvPr/>
        </p:nvSpPr>
        <p:spPr>
          <a:xfrm>
            <a:off x="5092700" y="2743200"/>
            <a:ext cx="884238" cy="1460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18" name="Flecha abajo 17"/>
          <p:cNvSpPr/>
          <p:nvPr/>
        </p:nvSpPr>
        <p:spPr>
          <a:xfrm>
            <a:off x="7113588" y="4340225"/>
            <a:ext cx="146050" cy="17303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20" name="CuadroTexto 19"/>
          <p:cNvSpPr txBox="1"/>
          <p:nvPr/>
        </p:nvSpPr>
        <p:spPr>
          <a:xfrm>
            <a:off x="6373813" y="4541838"/>
            <a:ext cx="2720975" cy="255587"/>
          </a:xfrm>
          <a:prstGeom prst="rect">
            <a:avLst/>
          </a:prstGeom>
          <a:noFill/>
        </p:spPr>
        <p:txBody>
          <a:bodyPr>
            <a:spAutoFit/>
          </a:bodyPr>
          <a:lstStyle/>
          <a:p>
            <a:pPr>
              <a:defRPr/>
            </a:pPr>
            <a:r>
              <a:rPr lang="es-ES" sz="1056" b="1" dirty="0">
                <a:solidFill>
                  <a:srgbClr val="FF0000"/>
                </a:solidFill>
              </a:rPr>
              <a:t>Field, </a:t>
            </a:r>
            <a:r>
              <a:rPr lang="es-ES" sz="1056" b="1" dirty="0" err="1">
                <a:solidFill>
                  <a:srgbClr val="FF0000"/>
                </a:solidFill>
              </a:rPr>
              <a:t>affiliation</a:t>
            </a:r>
            <a:r>
              <a:rPr lang="es-ES" sz="1056" b="1" dirty="0">
                <a:solidFill>
                  <a:srgbClr val="FF0000"/>
                </a:solidFill>
              </a:rPr>
              <a:t>, country…</a:t>
            </a:r>
          </a:p>
        </p:txBody>
      </p:sp>
      <p:sp>
        <p:nvSpPr>
          <p:cNvPr id="4" name="Rectángulo redondeado 3"/>
          <p:cNvSpPr/>
          <p:nvPr/>
        </p:nvSpPr>
        <p:spPr>
          <a:xfrm>
            <a:off x="4267200" y="4949825"/>
            <a:ext cx="217488" cy="16668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cxnSp>
        <p:nvCxnSpPr>
          <p:cNvPr id="22" name="Conector recto de flecha 21"/>
          <p:cNvCxnSpPr>
            <a:stCxn id="4" idx="3"/>
          </p:cNvCxnSpPr>
          <p:nvPr/>
        </p:nvCxnSpPr>
        <p:spPr>
          <a:xfrm flipV="1">
            <a:off x="4484688" y="3175000"/>
            <a:ext cx="666750" cy="185737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p:nvPr/>
        </p:nvCxnSpPr>
        <p:spPr>
          <a:xfrm flipV="1">
            <a:off x="2043113" y="1854200"/>
            <a:ext cx="3251200" cy="3105150"/>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31" name="Rectángulo redondeado 30"/>
          <p:cNvSpPr/>
          <p:nvPr/>
        </p:nvSpPr>
        <p:spPr>
          <a:xfrm>
            <a:off x="244475" y="4959350"/>
            <a:ext cx="1798638" cy="261938"/>
          </a:xfrm>
          <a:prstGeom prst="round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44" name="Rectángulo 43"/>
          <p:cNvSpPr/>
          <p:nvPr/>
        </p:nvSpPr>
        <p:spPr>
          <a:xfrm>
            <a:off x="5046663" y="2717800"/>
            <a:ext cx="4376737" cy="33655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50" name="Rectángulo 49"/>
          <p:cNvSpPr/>
          <p:nvPr/>
        </p:nvSpPr>
        <p:spPr>
          <a:xfrm>
            <a:off x="5395913" y="1198563"/>
            <a:ext cx="3603625" cy="657225"/>
          </a:xfrm>
          <a:prstGeom prst="rect">
            <a:avLst/>
          </a:prstGeom>
          <a:noFill/>
          <a:ln w="381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34" name="Rectángulo 33"/>
          <p:cNvSpPr/>
          <p:nvPr/>
        </p:nvSpPr>
        <p:spPr>
          <a:xfrm>
            <a:off x="5602288" y="1296988"/>
            <a:ext cx="85725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45" name="Rectángulo 44"/>
          <p:cNvSpPr/>
          <p:nvPr/>
        </p:nvSpPr>
        <p:spPr>
          <a:xfrm>
            <a:off x="6599238" y="1346200"/>
            <a:ext cx="514350" cy="341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4875"/>
          </a:p>
        </p:txBody>
      </p:sp>
      <p:sp>
        <p:nvSpPr>
          <p:cNvPr id="28" name="Título 1"/>
          <p:cNvSpPr txBox="1">
            <a:spLocks/>
          </p:cNvSpPr>
          <p:nvPr/>
        </p:nvSpPr>
        <p:spPr bwMode="auto">
          <a:xfrm>
            <a:off x="90488" y="-11113"/>
            <a:ext cx="9647237" cy="533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ctr" rtl="0" eaLnBrk="0" fontAlgn="base" hangingPunct="0">
              <a:spcBef>
                <a:spcPct val="0"/>
              </a:spcBef>
              <a:spcAft>
                <a:spcPct val="0"/>
              </a:spcAft>
              <a:defRPr sz="4875"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2pPr>
            <a:lvl3pPr algn="l" rtl="0" eaLnBrk="0" fontAlgn="base" hangingPunct="0">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3pPr>
            <a:lvl4pPr algn="l" rtl="0" eaLnBrk="0" fontAlgn="base" hangingPunct="0">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4pPr>
            <a:lvl5pPr algn="l" rtl="0" eaLnBrk="0" fontAlgn="base" hangingPunct="0">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5pPr>
            <a:lvl6pPr marL="457200" algn="l" rtl="0" fontAlgn="base">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6pPr>
            <a:lvl7pPr marL="914400" algn="l" rtl="0" fontAlgn="base">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7pPr>
            <a:lvl8pPr marL="1371600" algn="l" rtl="0" fontAlgn="base">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8pPr>
            <a:lvl9pPr marL="1828800" algn="l" rtl="0" fontAlgn="base">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9pPr>
          </a:lstStyle>
          <a:p>
            <a:pPr algn="l">
              <a:defRPr/>
            </a:pPr>
            <a:r>
              <a:rPr lang="es-ES" sz="3000" kern="0" dirty="0">
                <a:solidFill>
                  <a:schemeClr val="accent6"/>
                </a:solidFill>
              </a:rPr>
              <a:t>Indicadores </a:t>
            </a:r>
            <a:r>
              <a:rPr lang="es-ES" sz="3000" kern="0" dirty="0" err="1">
                <a:solidFill>
                  <a:schemeClr val="accent6"/>
                </a:solidFill>
              </a:rPr>
              <a:t>bibliómétricos</a:t>
            </a:r>
            <a:r>
              <a:rPr lang="es-ES" sz="3000" kern="0" dirty="0">
                <a:solidFill>
                  <a:schemeClr val="accent6"/>
                </a:solidFill>
              </a:rPr>
              <a:t> en SCOPUS</a:t>
            </a:r>
          </a:p>
        </p:txBody>
      </p:sp>
    </p:spTree>
    <p:extLst>
      <p:ext uri="{BB962C8B-B14F-4D97-AF65-F5344CB8AC3E}">
        <p14:creationId xmlns:p14="http://schemas.microsoft.com/office/powerpoint/2010/main" val="1099143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a:xfrm>
            <a:off x="-50800" y="0"/>
            <a:ext cx="9017000" cy="533400"/>
          </a:xfrm>
        </p:spPr>
        <p:txBody>
          <a:bodyPr/>
          <a:lstStyle/>
          <a:p>
            <a:pPr eaLnBrk="1" hangingPunct="1">
              <a:defRPr/>
            </a:pPr>
            <a:r>
              <a:rPr lang="es-ES_tradnl" dirty="0">
                <a:effectLst>
                  <a:outerShdw blurRad="38100" dist="38100" dir="2700000" algn="tl">
                    <a:srgbClr val="000000">
                      <a:alpha val="43137"/>
                    </a:srgbClr>
                  </a:outerShdw>
                </a:effectLst>
              </a:rPr>
              <a:t>Equipo investigador</a:t>
            </a:r>
            <a:endParaRPr lang="es-ES" dirty="0">
              <a:effectLst>
                <a:outerShdw blurRad="38100" dist="38100" dir="2700000" algn="tl">
                  <a:srgbClr val="000000">
                    <a:alpha val="43137"/>
                  </a:srgbClr>
                </a:outerShdw>
              </a:effectLst>
            </a:endParaRPr>
          </a:p>
        </p:txBody>
      </p:sp>
      <p:sp>
        <p:nvSpPr>
          <p:cNvPr id="7" name="6 Rectángulo"/>
          <p:cNvSpPr/>
          <p:nvPr/>
        </p:nvSpPr>
        <p:spPr>
          <a:xfrm>
            <a:off x="368300" y="2605088"/>
            <a:ext cx="9042400" cy="3784600"/>
          </a:xfrm>
          <a:prstGeom prst="rect">
            <a:avLst/>
          </a:prstGeom>
          <a:noFill/>
        </p:spPr>
        <p:txBody>
          <a:bodyPr>
            <a:spAutoFit/>
          </a:bodyPr>
          <a:lstStyle/>
          <a:p>
            <a:pPr marL="342900" indent="-342900" eaLnBrk="1" hangingPunct="1">
              <a:buFontTx/>
              <a:buBlip>
                <a:blip r:embed="rId2"/>
              </a:buBlip>
              <a:defRPr/>
            </a:pPr>
            <a:r>
              <a:rPr lang="es-ES_tradnl" sz="2000" dirty="0">
                <a:solidFill>
                  <a:schemeClr val="tx1"/>
                </a:solidFill>
                <a:latin typeface="+mn-lt"/>
              </a:rPr>
              <a:t>Destacar la </a:t>
            </a:r>
            <a:r>
              <a:rPr lang="es-ES_tradnl" sz="2000" b="1" dirty="0">
                <a:solidFill>
                  <a:srgbClr val="C00000"/>
                </a:solidFill>
                <a:latin typeface="+mn-lt"/>
              </a:rPr>
              <a:t>complementariedad </a:t>
            </a:r>
            <a:r>
              <a:rPr lang="es-ES_tradnl" sz="2000" dirty="0">
                <a:solidFill>
                  <a:schemeClr val="tx1"/>
                </a:solidFill>
                <a:latin typeface="+mn-lt"/>
              </a:rPr>
              <a:t>de los perfiles que componen el grupo</a:t>
            </a:r>
          </a:p>
          <a:p>
            <a:pPr marL="342900" indent="-342900" eaLnBrk="1" hangingPunct="1">
              <a:buFontTx/>
              <a:buBlip>
                <a:blip r:embed="rId2"/>
              </a:buBlip>
              <a:defRPr/>
            </a:pPr>
            <a:r>
              <a:rPr lang="es-ES_tradnl" sz="2000" dirty="0">
                <a:solidFill>
                  <a:schemeClr val="tx1"/>
                </a:solidFill>
                <a:latin typeface="+mn-lt"/>
              </a:rPr>
              <a:t>Vincular estos perfiles con las áreas de conocimiento y las </a:t>
            </a:r>
            <a:r>
              <a:rPr lang="es-ES_tradnl" sz="2000" b="1" dirty="0">
                <a:solidFill>
                  <a:srgbClr val="C00000"/>
                </a:solidFill>
                <a:latin typeface="+mn-lt"/>
              </a:rPr>
              <a:t>destrezas necesarias</a:t>
            </a:r>
            <a:r>
              <a:rPr lang="es-ES_tradnl" sz="2000" dirty="0">
                <a:solidFill>
                  <a:schemeClr val="tx1"/>
                </a:solidFill>
                <a:latin typeface="+mn-lt"/>
              </a:rPr>
              <a:t> para llevar a término con éxito el PI</a:t>
            </a:r>
          </a:p>
          <a:p>
            <a:pPr marL="342900" indent="-342900" eaLnBrk="1" hangingPunct="1">
              <a:buFontTx/>
              <a:buBlip>
                <a:blip r:embed="rId2"/>
              </a:buBlip>
              <a:defRPr/>
            </a:pPr>
            <a:r>
              <a:rPr lang="es-ES_tradnl" sz="2000" dirty="0">
                <a:solidFill>
                  <a:schemeClr val="tx1"/>
                </a:solidFill>
                <a:latin typeface="+mn-lt"/>
              </a:rPr>
              <a:t>Avalar la competencia del equipo describiendo</a:t>
            </a:r>
          </a:p>
          <a:p>
            <a:pPr marL="800100" lvl="1" indent="-342900" eaLnBrk="1" hangingPunct="1">
              <a:buFontTx/>
              <a:buBlip>
                <a:blip r:embed="rId2"/>
              </a:buBlip>
              <a:defRPr/>
            </a:pPr>
            <a:r>
              <a:rPr lang="es-ES_tradnl" sz="2000" dirty="0">
                <a:solidFill>
                  <a:schemeClr val="tx1"/>
                </a:solidFill>
                <a:latin typeface="+mn-lt"/>
              </a:rPr>
              <a:t> las </a:t>
            </a:r>
            <a:r>
              <a:rPr lang="es-ES_tradnl" sz="2000" b="1" dirty="0">
                <a:solidFill>
                  <a:srgbClr val="C00000"/>
                </a:solidFill>
                <a:latin typeface="+mn-lt"/>
              </a:rPr>
              <a:t>estructuras de investigación</a:t>
            </a:r>
            <a:r>
              <a:rPr lang="es-ES_tradnl" sz="2000" dirty="0">
                <a:solidFill>
                  <a:schemeClr val="tx1"/>
                </a:solidFill>
                <a:latin typeface="+mn-lt"/>
              </a:rPr>
              <a:t> a las que pertenecen los miembros del grupo (redes, </a:t>
            </a:r>
            <a:r>
              <a:rPr lang="es-ES_tradnl" sz="2000" dirty="0" err="1">
                <a:solidFill>
                  <a:schemeClr val="tx1"/>
                </a:solidFill>
                <a:latin typeface="+mn-lt"/>
              </a:rPr>
              <a:t>cibers</a:t>
            </a:r>
            <a:r>
              <a:rPr lang="es-ES_tradnl" sz="2000" dirty="0">
                <a:solidFill>
                  <a:schemeClr val="tx1"/>
                </a:solidFill>
                <a:latin typeface="+mn-lt"/>
              </a:rPr>
              <a:t>, proyectos de relevancia, </a:t>
            </a:r>
            <a:r>
              <a:rPr lang="es-ES_tradnl" sz="2000" dirty="0" err="1">
                <a:solidFill>
                  <a:schemeClr val="tx1"/>
                </a:solidFill>
                <a:latin typeface="+mn-lt"/>
              </a:rPr>
              <a:t>etc</a:t>
            </a:r>
            <a:r>
              <a:rPr lang="es-ES_tradnl" sz="2000" dirty="0">
                <a:solidFill>
                  <a:schemeClr val="tx1"/>
                </a:solidFill>
                <a:latin typeface="+mn-lt"/>
              </a:rPr>
              <a:t>)</a:t>
            </a:r>
          </a:p>
          <a:p>
            <a:pPr marL="800100" lvl="1" indent="-342900" eaLnBrk="1" hangingPunct="1">
              <a:buFontTx/>
              <a:buBlip>
                <a:blip r:embed="rId2"/>
              </a:buBlip>
              <a:defRPr/>
            </a:pPr>
            <a:r>
              <a:rPr lang="es-ES_tradnl" sz="2000" dirty="0">
                <a:solidFill>
                  <a:schemeClr val="tx1"/>
                </a:solidFill>
                <a:latin typeface="+mn-lt"/>
              </a:rPr>
              <a:t> la </a:t>
            </a:r>
            <a:r>
              <a:rPr lang="es-ES_tradnl" sz="2000" b="1" dirty="0">
                <a:solidFill>
                  <a:srgbClr val="C00000"/>
                </a:solidFill>
                <a:latin typeface="+mn-lt"/>
              </a:rPr>
              <a:t>trayectoria de investigación </a:t>
            </a:r>
            <a:r>
              <a:rPr lang="es-ES_tradnl" sz="2000" dirty="0">
                <a:solidFill>
                  <a:schemeClr val="tx1"/>
                </a:solidFill>
                <a:latin typeface="+mn-lt"/>
              </a:rPr>
              <a:t>y la </a:t>
            </a:r>
            <a:r>
              <a:rPr lang="es-ES_tradnl" sz="2000" b="1" dirty="0">
                <a:solidFill>
                  <a:srgbClr val="C00000"/>
                </a:solidFill>
                <a:latin typeface="+mn-lt"/>
              </a:rPr>
              <a:t>experiencia clínica </a:t>
            </a:r>
            <a:r>
              <a:rPr lang="es-ES_tradnl" sz="2000" dirty="0">
                <a:solidFill>
                  <a:schemeClr val="tx1"/>
                </a:solidFill>
                <a:latin typeface="+mn-lt"/>
              </a:rPr>
              <a:t>en relación con el TEMA A ESTUDIO</a:t>
            </a:r>
          </a:p>
          <a:p>
            <a:pPr marL="800100" lvl="1" indent="-342900" eaLnBrk="1" hangingPunct="1">
              <a:buFontTx/>
              <a:buBlip>
                <a:blip r:embed="rId2"/>
              </a:buBlip>
              <a:defRPr/>
            </a:pPr>
            <a:r>
              <a:rPr lang="es-ES_tradnl" sz="2000" dirty="0">
                <a:solidFill>
                  <a:schemeClr val="tx1"/>
                </a:solidFill>
                <a:latin typeface="+mn-lt"/>
              </a:rPr>
              <a:t>La participación en </a:t>
            </a:r>
            <a:r>
              <a:rPr lang="es-ES_tradnl" sz="2000" b="1" dirty="0">
                <a:solidFill>
                  <a:srgbClr val="C00000"/>
                </a:solidFill>
                <a:latin typeface="+mn-lt"/>
              </a:rPr>
              <a:t>elaboración de GPC </a:t>
            </a:r>
            <a:r>
              <a:rPr lang="es-ES_tradnl" sz="2000" dirty="0">
                <a:solidFill>
                  <a:schemeClr val="tx1"/>
                </a:solidFill>
                <a:latin typeface="+mn-lt"/>
              </a:rPr>
              <a:t>y en comités de </a:t>
            </a:r>
            <a:r>
              <a:rPr lang="es-ES_tradnl" sz="2000" b="1" dirty="0">
                <a:solidFill>
                  <a:srgbClr val="C00000"/>
                </a:solidFill>
                <a:latin typeface="+mn-lt"/>
              </a:rPr>
              <a:t>estrategias</a:t>
            </a:r>
          </a:p>
          <a:p>
            <a:pPr marL="342900" indent="-342900" eaLnBrk="1" hangingPunct="1">
              <a:buFontTx/>
              <a:buBlip>
                <a:blip r:embed="rId2"/>
              </a:buBlip>
              <a:defRPr/>
            </a:pPr>
            <a:r>
              <a:rPr lang="es-ES_tradnl" sz="2000" dirty="0">
                <a:solidFill>
                  <a:schemeClr val="tx1"/>
                </a:solidFill>
                <a:latin typeface="+mn-lt"/>
              </a:rPr>
              <a:t>No incluir </a:t>
            </a:r>
            <a:r>
              <a:rPr lang="es-ES_tradnl" sz="2000" dirty="0">
                <a:solidFill>
                  <a:srgbClr val="C00000"/>
                </a:solidFill>
                <a:latin typeface="+mn-lt"/>
              </a:rPr>
              <a:t>el CV </a:t>
            </a:r>
            <a:r>
              <a:rPr lang="es-ES_tradnl" sz="2000" dirty="0">
                <a:solidFill>
                  <a:schemeClr val="tx1"/>
                </a:solidFill>
                <a:latin typeface="+mn-lt"/>
              </a:rPr>
              <a:t>(se valora aparte)</a:t>
            </a:r>
          </a:p>
          <a:p>
            <a:pPr marL="342900" indent="-342900" eaLnBrk="1" hangingPunct="1">
              <a:buFontTx/>
              <a:buBlip>
                <a:blip r:embed="rId2"/>
              </a:buBlip>
              <a:defRPr/>
            </a:pPr>
            <a:r>
              <a:rPr lang="es-ES_tradnl" sz="2000" dirty="0">
                <a:solidFill>
                  <a:schemeClr val="tx1"/>
                </a:solidFill>
                <a:latin typeface="+mn-lt"/>
              </a:rPr>
              <a:t>Estructurar con un párrafo </a:t>
            </a:r>
            <a:r>
              <a:rPr lang="es-ES_tradnl" sz="2000" b="1" dirty="0">
                <a:solidFill>
                  <a:srgbClr val="C00000"/>
                </a:solidFill>
                <a:latin typeface="+mn-lt"/>
              </a:rPr>
              <a:t>por cada subgrupo</a:t>
            </a:r>
            <a:r>
              <a:rPr lang="es-ES_tradnl" sz="2000" dirty="0">
                <a:solidFill>
                  <a:srgbClr val="C00000"/>
                </a:solidFill>
                <a:latin typeface="+mn-lt"/>
              </a:rPr>
              <a:t> </a:t>
            </a:r>
            <a:r>
              <a:rPr lang="es-ES_tradnl" sz="2000" dirty="0">
                <a:solidFill>
                  <a:schemeClr val="tx1"/>
                </a:solidFill>
                <a:latin typeface="+mn-lt"/>
              </a:rPr>
              <a:t>de colaboradores </a:t>
            </a:r>
            <a:r>
              <a:rPr lang="es-ES_tradnl" sz="2000" b="1" dirty="0">
                <a:solidFill>
                  <a:srgbClr val="C00000"/>
                </a:solidFill>
                <a:latin typeface="+mn-lt"/>
              </a:rPr>
              <a:t>según perfiles</a:t>
            </a:r>
            <a:r>
              <a:rPr lang="es-ES_tradnl" sz="2000" dirty="0">
                <a:solidFill>
                  <a:schemeClr val="tx1"/>
                </a:solidFill>
                <a:latin typeface="+mn-lt"/>
              </a:rPr>
              <a:t>.</a:t>
            </a:r>
          </a:p>
        </p:txBody>
      </p:sp>
      <p:sp>
        <p:nvSpPr>
          <p:cNvPr id="8" name="7 Rectángulo"/>
          <p:cNvSpPr/>
          <p:nvPr/>
        </p:nvSpPr>
        <p:spPr>
          <a:xfrm>
            <a:off x="239713" y="1633538"/>
            <a:ext cx="8880475" cy="400050"/>
          </a:xfrm>
          <a:prstGeom prst="rect">
            <a:avLst/>
          </a:prstGeom>
          <a:solidFill>
            <a:srgbClr val="A0BE7C"/>
          </a:solidFill>
        </p:spPr>
        <p:txBody>
          <a:bodyPr>
            <a:spAutoFit/>
          </a:bodyPr>
          <a:lstStyle/>
          <a:p>
            <a:pPr eaLnBrk="1" hangingPunct="1">
              <a:defRPr/>
            </a:pPr>
            <a:r>
              <a:rPr lang="es-ES_tradnl" sz="2000" b="1" dirty="0">
                <a:solidFill>
                  <a:schemeClr val="tx1"/>
                </a:solidFill>
                <a:latin typeface="+mn-lt"/>
              </a:rPr>
              <a:t>Objetivo:</a:t>
            </a:r>
            <a:r>
              <a:rPr lang="es-ES_tradnl" sz="2000" dirty="0">
                <a:solidFill>
                  <a:schemeClr val="tx1"/>
                </a:solidFill>
                <a:latin typeface="+mn-lt"/>
              </a:rPr>
              <a:t> Describir la solvencia del equipo </a:t>
            </a:r>
            <a:r>
              <a:rPr lang="es-ES_tradnl" sz="2000" dirty="0">
                <a:solidFill>
                  <a:srgbClr val="C00000"/>
                </a:solidFill>
                <a:latin typeface="+mn-lt"/>
              </a:rPr>
              <a:t>EN EL TEMA DE ESTUDIO </a:t>
            </a:r>
          </a:p>
        </p:txBody>
      </p:sp>
      <p:sp>
        <p:nvSpPr>
          <p:cNvPr id="9" name="8 Rectángulo"/>
          <p:cNvSpPr/>
          <p:nvPr/>
        </p:nvSpPr>
        <p:spPr>
          <a:xfrm>
            <a:off x="304800" y="2105025"/>
            <a:ext cx="1257300" cy="400050"/>
          </a:xfrm>
          <a:prstGeom prst="rect">
            <a:avLst/>
          </a:prstGeom>
          <a:solidFill>
            <a:srgbClr val="A0BE7C"/>
          </a:solidFill>
        </p:spPr>
        <p:txBody>
          <a:bodyPr>
            <a:spAutoFit/>
          </a:bodyPr>
          <a:lstStyle/>
          <a:p>
            <a:pPr eaLnBrk="1" hangingPunct="1">
              <a:defRPr/>
            </a:pPr>
            <a:r>
              <a:rPr lang="es-ES_tradnl" sz="2000" b="1" dirty="0">
                <a:solidFill>
                  <a:schemeClr val="tx1"/>
                </a:solidFill>
                <a:latin typeface="+mn-lt"/>
              </a:rPr>
              <a:t>¿Cómo?</a:t>
            </a:r>
            <a:endParaRPr lang="es-ES_tradnl" sz="2000" dirty="0">
              <a:solidFill>
                <a:schemeClr val="tx1"/>
              </a:solidFill>
              <a:latin typeface="+mn-lt"/>
            </a:endParaRPr>
          </a:p>
        </p:txBody>
      </p:sp>
    </p:spTree>
    <p:extLst>
      <p:ext uri="{BB962C8B-B14F-4D97-AF65-F5344CB8AC3E}">
        <p14:creationId xmlns:p14="http://schemas.microsoft.com/office/powerpoint/2010/main" val="3415411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a:xfrm>
            <a:off x="-50800" y="0"/>
            <a:ext cx="9017000" cy="533400"/>
          </a:xfrm>
        </p:spPr>
        <p:txBody>
          <a:bodyPr/>
          <a:lstStyle/>
          <a:p>
            <a:pPr eaLnBrk="1" hangingPunct="1">
              <a:defRPr/>
            </a:pPr>
            <a:r>
              <a:rPr lang="es-ES_tradnl" dirty="0">
                <a:effectLst>
                  <a:outerShdw blurRad="38100" dist="38100" dir="2700000" algn="tl">
                    <a:srgbClr val="000000">
                      <a:alpha val="43137"/>
                    </a:srgbClr>
                  </a:outerShdw>
                </a:effectLst>
              </a:rPr>
              <a:t>Equipo investigador</a:t>
            </a:r>
            <a:endParaRPr lang="es-ES" dirty="0">
              <a:effectLst>
                <a:outerShdw blurRad="38100" dist="38100" dir="2700000" algn="tl">
                  <a:srgbClr val="000000">
                    <a:alpha val="43137"/>
                  </a:srgbClr>
                </a:outerShdw>
              </a:effectLst>
            </a:endParaRPr>
          </a:p>
        </p:txBody>
      </p:sp>
      <p:sp>
        <p:nvSpPr>
          <p:cNvPr id="5" name="4 CuadroTexto"/>
          <p:cNvSpPr txBox="1"/>
          <p:nvPr/>
        </p:nvSpPr>
        <p:spPr>
          <a:xfrm>
            <a:off x="239713" y="974725"/>
            <a:ext cx="8880475" cy="461963"/>
          </a:xfrm>
          <a:prstGeom prst="rect">
            <a:avLst/>
          </a:prstGeom>
          <a:solidFill>
            <a:srgbClr val="993300"/>
          </a:solidFill>
          <a:ln>
            <a:noFill/>
          </a:ln>
        </p:spPr>
        <p:txBody>
          <a:bodyPr>
            <a:spAutoFit/>
          </a:bodyPr>
          <a:lstStyle>
            <a:defPPr>
              <a:defRPr lang="es-ES"/>
            </a:defPPr>
            <a:lvl1pPr>
              <a:defRPr sz="2400">
                <a:solidFill>
                  <a:schemeClr val="bg1"/>
                </a:solidFill>
                <a:latin typeface="+mn-lt"/>
              </a:defRPr>
            </a:lvl1pPr>
          </a:lstStyle>
          <a:p>
            <a:pPr eaLnBrk="1" hangingPunct="1">
              <a:defRPr/>
            </a:pPr>
            <a:r>
              <a:rPr lang="es-ES_tradnl" dirty="0">
                <a:effectLst>
                  <a:outerShdw blurRad="38100" dist="38100" dir="2700000" algn="tl">
                    <a:srgbClr val="000000">
                      <a:alpha val="43137"/>
                    </a:srgbClr>
                  </a:outerShdw>
                </a:effectLst>
              </a:rPr>
              <a:t>Equipo investigador</a:t>
            </a:r>
            <a:endParaRPr lang="es-ES" dirty="0">
              <a:effectLst>
                <a:outerShdw blurRad="38100" dist="38100" dir="2700000" algn="tl">
                  <a:srgbClr val="000000">
                    <a:alpha val="43137"/>
                  </a:srgbClr>
                </a:outerShdw>
              </a:effectLst>
            </a:endParaRPr>
          </a:p>
        </p:txBody>
      </p:sp>
      <p:sp>
        <p:nvSpPr>
          <p:cNvPr id="7" name="6 Rectángulo"/>
          <p:cNvSpPr/>
          <p:nvPr/>
        </p:nvSpPr>
        <p:spPr>
          <a:xfrm>
            <a:off x="368300" y="2236788"/>
            <a:ext cx="9042400" cy="2862262"/>
          </a:xfrm>
          <a:prstGeom prst="rect">
            <a:avLst/>
          </a:prstGeom>
          <a:noFill/>
        </p:spPr>
        <p:txBody>
          <a:bodyPr>
            <a:spAutoFit/>
          </a:bodyPr>
          <a:lstStyle/>
          <a:p>
            <a:pPr marL="342900" indent="-342900" eaLnBrk="1" hangingPunct="1">
              <a:buFontTx/>
              <a:buBlip>
                <a:blip r:embed="rId2"/>
              </a:buBlip>
              <a:defRPr/>
            </a:pPr>
            <a:r>
              <a:rPr lang="es-ES_tradnl" sz="1800" dirty="0">
                <a:solidFill>
                  <a:schemeClr val="tx1"/>
                </a:solidFill>
                <a:latin typeface="+mn-lt"/>
              </a:rPr>
              <a:t>El </a:t>
            </a:r>
            <a:r>
              <a:rPr lang="es-ES_tradnl" sz="1800" b="1" dirty="0">
                <a:solidFill>
                  <a:srgbClr val="C00000"/>
                </a:solidFill>
                <a:latin typeface="+mn-lt"/>
              </a:rPr>
              <a:t>nº de investigadores </a:t>
            </a:r>
            <a:r>
              <a:rPr lang="es-ES_tradnl" sz="1800" dirty="0">
                <a:solidFill>
                  <a:schemeClr val="tx1"/>
                </a:solidFill>
                <a:latin typeface="+mn-lt"/>
              </a:rPr>
              <a:t>debe ser acorde con la envergadura del PI</a:t>
            </a:r>
          </a:p>
          <a:p>
            <a:pPr marL="800100" lvl="1" indent="-342900" eaLnBrk="1" hangingPunct="1">
              <a:buFontTx/>
              <a:buBlip>
                <a:blip r:embed="rId2"/>
              </a:buBlip>
              <a:defRPr/>
            </a:pPr>
            <a:r>
              <a:rPr lang="es-ES_tradnl" sz="1800" dirty="0">
                <a:solidFill>
                  <a:schemeClr val="tx1"/>
                </a:solidFill>
                <a:latin typeface="+mn-lt"/>
              </a:rPr>
              <a:t>Si </a:t>
            </a:r>
            <a:r>
              <a:rPr lang="es-ES_tradnl" sz="1800" dirty="0" err="1">
                <a:solidFill>
                  <a:schemeClr val="tx1"/>
                </a:solidFill>
                <a:latin typeface="+mn-lt"/>
              </a:rPr>
              <a:t>multicéntrico</a:t>
            </a:r>
            <a:r>
              <a:rPr lang="es-ES_tradnl" sz="1800" dirty="0">
                <a:solidFill>
                  <a:schemeClr val="tx1"/>
                </a:solidFill>
                <a:latin typeface="+mn-lt"/>
              </a:rPr>
              <a:t> y recogida activa: representación de cada centro</a:t>
            </a:r>
          </a:p>
          <a:p>
            <a:pPr marL="800100" lvl="1" indent="-342900" eaLnBrk="1" hangingPunct="1">
              <a:buFontTx/>
              <a:buBlip>
                <a:blip r:embed="rId2"/>
              </a:buBlip>
              <a:defRPr/>
            </a:pPr>
            <a:r>
              <a:rPr lang="es-ES_tradnl" sz="1800" dirty="0">
                <a:solidFill>
                  <a:schemeClr val="tx1"/>
                </a:solidFill>
                <a:latin typeface="+mn-lt"/>
              </a:rPr>
              <a:t>Si no, nº excesivo puede ser valorado - : dispersión / incremento CV</a:t>
            </a:r>
          </a:p>
          <a:p>
            <a:pPr marL="342900" indent="-342900" eaLnBrk="1" hangingPunct="1">
              <a:buFontTx/>
              <a:buBlip>
                <a:blip r:embed="rId2"/>
              </a:buBlip>
              <a:defRPr/>
            </a:pPr>
            <a:r>
              <a:rPr lang="es-ES_tradnl" sz="1800" dirty="0">
                <a:solidFill>
                  <a:schemeClr val="tx1"/>
                </a:solidFill>
                <a:latin typeface="+mn-lt"/>
              </a:rPr>
              <a:t>La </a:t>
            </a:r>
            <a:r>
              <a:rPr lang="es-ES_tradnl" sz="1800" b="1" dirty="0">
                <a:solidFill>
                  <a:srgbClr val="C00000"/>
                </a:solidFill>
                <a:latin typeface="+mn-lt"/>
              </a:rPr>
              <a:t>capacitación</a:t>
            </a:r>
            <a:r>
              <a:rPr lang="es-ES_tradnl" sz="1800" dirty="0">
                <a:solidFill>
                  <a:schemeClr val="tx1"/>
                </a:solidFill>
                <a:latin typeface="+mn-lt"/>
              </a:rPr>
              <a:t> de los investigadores para cubrir las tareas adecuada</a:t>
            </a:r>
          </a:p>
          <a:p>
            <a:pPr marL="800100" lvl="1" indent="-342900" eaLnBrk="1" hangingPunct="1">
              <a:buFontTx/>
              <a:buBlip>
                <a:blip r:embed="rId2"/>
              </a:buBlip>
              <a:defRPr/>
            </a:pPr>
            <a:r>
              <a:rPr lang="es-ES_tradnl" sz="1800" dirty="0">
                <a:solidFill>
                  <a:schemeClr val="tx1"/>
                </a:solidFill>
                <a:latin typeface="+mn-lt"/>
              </a:rPr>
              <a:t> </a:t>
            </a:r>
            <a:r>
              <a:rPr lang="es-ES_tradnl" sz="1800" dirty="0" err="1">
                <a:solidFill>
                  <a:schemeClr val="tx1"/>
                </a:solidFill>
                <a:latin typeface="+mn-lt"/>
              </a:rPr>
              <a:t>Ej</a:t>
            </a:r>
            <a:r>
              <a:rPr lang="es-ES_tradnl" sz="1800" dirty="0">
                <a:solidFill>
                  <a:schemeClr val="tx1"/>
                </a:solidFill>
                <a:latin typeface="+mn-lt"/>
              </a:rPr>
              <a:t>: si evaluación psicológica muy </a:t>
            </a:r>
            <a:r>
              <a:rPr lang="es-ES_tradnl" sz="1800" dirty="0" err="1">
                <a:solidFill>
                  <a:schemeClr val="tx1"/>
                </a:solidFill>
                <a:latin typeface="+mn-lt"/>
              </a:rPr>
              <a:t>imp</a:t>
            </a:r>
            <a:r>
              <a:rPr lang="es-ES_tradnl" sz="1800" dirty="0">
                <a:solidFill>
                  <a:schemeClr val="tx1"/>
                </a:solidFill>
                <a:latin typeface="+mn-lt"/>
              </a:rPr>
              <a:t>, mejor incluirlo a contratarlo</a:t>
            </a:r>
          </a:p>
          <a:p>
            <a:pPr marL="342900" indent="-342900" eaLnBrk="1" hangingPunct="1">
              <a:buFontTx/>
              <a:buBlip>
                <a:blip r:embed="rId2"/>
              </a:buBlip>
              <a:defRPr/>
            </a:pPr>
            <a:r>
              <a:rPr lang="es-ES_tradnl" sz="1800" dirty="0">
                <a:solidFill>
                  <a:schemeClr val="tx1"/>
                </a:solidFill>
                <a:latin typeface="+mn-lt"/>
              </a:rPr>
              <a:t>El </a:t>
            </a:r>
            <a:r>
              <a:rPr lang="es-ES_tradnl" sz="1800" b="1" dirty="0">
                <a:solidFill>
                  <a:srgbClr val="C00000"/>
                </a:solidFill>
                <a:latin typeface="+mn-lt"/>
              </a:rPr>
              <a:t>IP</a:t>
            </a:r>
            <a:r>
              <a:rPr lang="es-ES_tradnl" sz="1800" dirty="0">
                <a:solidFill>
                  <a:schemeClr val="tx1"/>
                </a:solidFill>
                <a:latin typeface="+mn-lt"/>
              </a:rPr>
              <a:t> debe ser capaz de coordinar y liderar, y es el responsable de la ejecución del presupuesto. Suele ser investigador con experiencia</a:t>
            </a:r>
          </a:p>
          <a:p>
            <a:pPr marL="342900" indent="-342900" eaLnBrk="1" hangingPunct="1">
              <a:buFontTx/>
              <a:buBlip>
                <a:blip r:embed="rId2"/>
              </a:buBlip>
              <a:defRPr/>
            </a:pPr>
            <a:r>
              <a:rPr lang="es-ES" sz="1800" dirty="0">
                <a:solidFill>
                  <a:schemeClr val="tx1"/>
                </a:solidFill>
                <a:latin typeface="+mn-lt"/>
              </a:rPr>
              <a:t>En el caso de que se haya optado por la figura de proyecto de transición de liderazgo entre un IP y un </a:t>
            </a:r>
            <a:r>
              <a:rPr lang="es-ES" sz="1800" b="1" dirty="0" err="1">
                <a:solidFill>
                  <a:srgbClr val="C00000"/>
                </a:solidFill>
                <a:latin typeface="+mn-lt"/>
              </a:rPr>
              <a:t>co</a:t>
            </a:r>
            <a:r>
              <a:rPr lang="es-ES" sz="1800" b="1" dirty="0">
                <a:solidFill>
                  <a:srgbClr val="C00000"/>
                </a:solidFill>
                <a:latin typeface="+mn-lt"/>
              </a:rPr>
              <a:t>-IP</a:t>
            </a:r>
            <a:r>
              <a:rPr lang="es-ES" sz="1800" dirty="0">
                <a:solidFill>
                  <a:schemeClr val="tx1"/>
                </a:solidFill>
                <a:latin typeface="+mn-lt"/>
              </a:rPr>
              <a:t> se tendrá en especial consideración la trayectoria del </a:t>
            </a:r>
            <a:r>
              <a:rPr lang="es-ES" sz="1800" dirty="0" err="1">
                <a:solidFill>
                  <a:schemeClr val="tx1"/>
                </a:solidFill>
                <a:latin typeface="+mn-lt"/>
              </a:rPr>
              <a:t>co</a:t>
            </a:r>
            <a:r>
              <a:rPr lang="es-ES" sz="1800" dirty="0">
                <a:solidFill>
                  <a:schemeClr val="tx1"/>
                </a:solidFill>
                <a:latin typeface="+mn-lt"/>
              </a:rPr>
              <a:t>-IP así como la oportunidad estratégica de la transición.</a:t>
            </a:r>
            <a:endParaRPr lang="es-ES_tradnl" sz="1800" dirty="0">
              <a:solidFill>
                <a:schemeClr val="tx1"/>
              </a:solidFill>
              <a:latin typeface="+mn-lt"/>
            </a:endParaRPr>
          </a:p>
        </p:txBody>
      </p:sp>
      <p:sp>
        <p:nvSpPr>
          <p:cNvPr id="8" name="7 Rectángulo"/>
          <p:cNvSpPr/>
          <p:nvPr/>
        </p:nvSpPr>
        <p:spPr>
          <a:xfrm>
            <a:off x="239713" y="1633538"/>
            <a:ext cx="8880475" cy="400050"/>
          </a:xfrm>
          <a:prstGeom prst="rect">
            <a:avLst/>
          </a:prstGeom>
          <a:solidFill>
            <a:srgbClr val="A0BE7C"/>
          </a:solidFill>
        </p:spPr>
        <p:txBody>
          <a:bodyPr>
            <a:spAutoFit/>
          </a:bodyPr>
          <a:lstStyle/>
          <a:p>
            <a:pPr eaLnBrk="1" hangingPunct="1">
              <a:defRPr/>
            </a:pPr>
            <a:r>
              <a:rPr lang="es-ES_tradnl" sz="2000" b="1" dirty="0">
                <a:solidFill>
                  <a:schemeClr val="tx1"/>
                </a:solidFill>
                <a:latin typeface="+mn-lt"/>
              </a:rPr>
              <a:t>¿Qué se recomienda?</a:t>
            </a:r>
            <a:endParaRPr lang="es-ES_tradnl" sz="2000" dirty="0">
              <a:solidFill>
                <a:schemeClr val="tx1"/>
              </a:solidFill>
              <a:latin typeface="+mn-lt"/>
            </a:endParaRPr>
          </a:p>
        </p:txBody>
      </p:sp>
      <p:sp>
        <p:nvSpPr>
          <p:cNvPr id="10" name="9 Rectángulo"/>
          <p:cNvSpPr/>
          <p:nvPr/>
        </p:nvSpPr>
        <p:spPr>
          <a:xfrm>
            <a:off x="368300" y="5384800"/>
            <a:ext cx="8880475" cy="400050"/>
          </a:xfrm>
          <a:prstGeom prst="rect">
            <a:avLst/>
          </a:prstGeom>
          <a:solidFill>
            <a:srgbClr val="A0BE7C"/>
          </a:solidFill>
        </p:spPr>
        <p:txBody>
          <a:bodyPr>
            <a:spAutoFit/>
          </a:bodyPr>
          <a:lstStyle/>
          <a:p>
            <a:pPr eaLnBrk="1" hangingPunct="1">
              <a:defRPr/>
            </a:pPr>
            <a:r>
              <a:rPr lang="es-ES_tradnl" sz="2000" b="1" dirty="0">
                <a:solidFill>
                  <a:schemeClr val="tx1"/>
                </a:solidFill>
                <a:latin typeface="+mn-lt"/>
              </a:rPr>
              <a:t>Lo más importante</a:t>
            </a:r>
            <a:endParaRPr lang="es-ES_tradnl" sz="2000" dirty="0">
              <a:solidFill>
                <a:schemeClr val="tx1"/>
              </a:solidFill>
              <a:latin typeface="+mn-lt"/>
            </a:endParaRPr>
          </a:p>
        </p:txBody>
      </p:sp>
      <p:sp>
        <p:nvSpPr>
          <p:cNvPr id="11" name="10 Rectángulo"/>
          <p:cNvSpPr/>
          <p:nvPr/>
        </p:nvSpPr>
        <p:spPr>
          <a:xfrm>
            <a:off x="368300" y="5749925"/>
            <a:ext cx="9105900" cy="647700"/>
          </a:xfrm>
          <a:prstGeom prst="rect">
            <a:avLst/>
          </a:prstGeom>
          <a:noFill/>
        </p:spPr>
        <p:txBody>
          <a:bodyPr>
            <a:spAutoFit/>
          </a:bodyPr>
          <a:lstStyle/>
          <a:p>
            <a:pPr eaLnBrk="1" hangingPunct="1">
              <a:defRPr/>
            </a:pPr>
            <a:r>
              <a:rPr lang="es-ES_tradnl" sz="1800" dirty="0">
                <a:solidFill>
                  <a:srgbClr val="C00000"/>
                </a:solidFill>
                <a:latin typeface="+mn-lt"/>
              </a:rPr>
              <a:t>Describir los perfiles en función de las necesidades del proyecto, vinculando éstos al tema abordado y a las tareas que éstos han de desempeñar</a:t>
            </a:r>
          </a:p>
        </p:txBody>
      </p:sp>
    </p:spTree>
    <p:extLst>
      <p:ext uri="{BB962C8B-B14F-4D97-AF65-F5344CB8AC3E}">
        <p14:creationId xmlns:p14="http://schemas.microsoft.com/office/powerpoint/2010/main" val="3248029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B99DCF-400D-D88D-AD72-326ACBC41525}"/>
              </a:ext>
            </a:extLst>
          </p:cNvPr>
          <p:cNvSpPr>
            <a:spLocks noGrp="1"/>
          </p:cNvSpPr>
          <p:nvPr>
            <p:ph type="title"/>
          </p:nvPr>
        </p:nvSpPr>
        <p:spPr/>
        <p:txBody>
          <a:bodyPr/>
          <a:lstStyle/>
          <a:p>
            <a:r>
              <a:rPr lang="es-ES" dirty="0"/>
              <a:t>Memoria, puntos clave</a:t>
            </a:r>
          </a:p>
        </p:txBody>
      </p:sp>
      <p:sp>
        <p:nvSpPr>
          <p:cNvPr id="4" name="Marcador de pie de página 3">
            <a:extLst>
              <a:ext uri="{FF2B5EF4-FFF2-40B4-BE49-F238E27FC236}">
                <a16:creationId xmlns:a16="http://schemas.microsoft.com/office/drawing/2014/main" id="{4E8611D5-14E6-09AB-B338-AF62DAA5799D}"/>
              </a:ext>
            </a:extLst>
          </p:cNvPr>
          <p:cNvSpPr>
            <a:spLocks noGrp="1"/>
          </p:cNvSpPr>
          <p:nvPr>
            <p:ph type="ftr" sz="quarter" idx="10"/>
          </p:nvPr>
        </p:nvSpPr>
        <p:spPr/>
        <p:txBody>
          <a:bodyPr/>
          <a:lstStyle/>
          <a:p>
            <a:r>
              <a:rPr lang="es-ES"/>
              <a:t>Evaluación en convocatorias competitivas</a:t>
            </a:r>
            <a:endParaRPr lang="es-ES" dirty="0"/>
          </a:p>
        </p:txBody>
      </p:sp>
      <p:cxnSp>
        <p:nvCxnSpPr>
          <p:cNvPr id="8" name="Conector recto 7">
            <a:extLst>
              <a:ext uri="{FF2B5EF4-FFF2-40B4-BE49-F238E27FC236}">
                <a16:creationId xmlns:a16="http://schemas.microsoft.com/office/drawing/2014/main" id="{F84014EA-3908-AF3C-C8B1-F8CB0D7468BE}"/>
              </a:ext>
            </a:extLst>
          </p:cNvPr>
          <p:cNvCxnSpPr/>
          <p:nvPr/>
        </p:nvCxnSpPr>
        <p:spPr bwMode="auto">
          <a:xfrm>
            <a:off x="4123592" y="1310054"/>
            <a:ext cx="633046" cy="0"/>
          </a:xfrm>
          <a:prstGeom prst="line">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 name="Conector recto 9">
            <a:extLst>
              <a:ext uri="{FF2B5EF4-FFF2-40B4-BE49-F238E27FC236}">
                <a16:creationId xmlns:a16="http://schemas.microsoft.com/office/drawing/2014/main" id="{4DFC65FA-8D67-13D2-4006-9D59671B79C3}"/>
              </a:ext>
            </a:extLst>
          </p:cNvPr>
          <p:cNvCxnSpPr/>
          <p:nvPr/>
        </p:nvCxnSpPr>
        <p:spPr bwMode="auto">
          <a:xfrm>
            <a:off x="3429000" y="3332285"/>
            <a:ext cx="2224454" cy="0"/>
          </a:xfrm>
          <a:prstGeom prst="line">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 name="Conector recto 12">
            <a:extLst>
              <a:ext uri="{FF2B5EF4-FFF2-40B4-BE49-F238E27FC236}">
                <a16:creationId xmlns:a16="http://schemas.microsoft.com/office/drawing/2014/main" id="{95FB3155-2F6D-3C2D-35EC-3260A6A9DF1A}"/>
              </a:ext>
            </a:extLst>
          </p:cNvPr>
          <p:cNvCxnSpPr/>
          <p:nvPr/>
        </p:nvCxnSpPr>
        <p:spPr bwMode="auto">
          <a:xfrm>
            <a:off x="3921369" y="3851031"/>
            <a:ext cx="2681654" cy="0"/>
          </a:xfrm>
          <a:prstGeom prst="line">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 name="Rectángulo 15">
            <a:extLst>
              <a:ext uri="{FF2B5EF4-FFF2-40B4-BE49-F238E27FC236}">
                <a16:creationId xmlns:a16="http://schemas.microsoft.com/office/drawing/2014/main" id="{92207A87-823C-5E67-6CE1-AD1DC682F766}"/>
              </a:ext>
            </a:extLst>
          </p:cNvPr>
          <p:cNvSpPr/>
          <p:nvPr/>
        </p:nvSpPr>
        <p:spPr bwMode="auto">
          <a:xfrm>
            <a:off x="5653454" y="3851031"/>
            <a:ext cx="465992" cy="211015"/>
          </a:xfrm>
          <a:prstGeom prst="rect">
            <a:avLst/>
          </a:prstGeom>
          <a:noFill/>
          <a:ln w="9525" cap="flat" cmpd="sng" algn="ctr">
            <a:solidFill>
              <a:srgbClr val="FF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bg2"/>
              </a:solidFill>
              <a:effectLst>
                <a:outerShdw blurRad="38100" dist="38100" dir="2700000" algn="tl">
                  <a:srgbClr val="000000">
                    <a:alpha val="43137"/>
                  </a:srgbClr>
                </a:outerShdw>
              </a:effectLst>
              <a:latin typeface="+mn-lt"/>
            </a:endParaRPr>
          </a:p>
        </p:txBody>
      </p:sp>
      <p:cxnSp>
        <p:nvCxnSpPr>
          <p:cNvPr id="18" name="Conector recto 17">
            <a:extLst>
              <a:ext uri="{FF2B5EF4-FFF2-40B4-BE49-F238E27FC236}">
                <a16:creationId xmlns:a16="http://schemas.microsoft.com/office/drawing/2014/main" id="{67BA18BA-B06D-F653-FF33-5E1E839BD4BA}"/>
              </a:ext>
            </a:extLst>
          </p:cNvPr>
          <p:cNvCxnSpPr/>
          <p:nvPr/>
        </p:nvCxnSpPr>
        <p:spPr bwMode="auto">
          <a:xfrm>
            <a:off x="3429000" y="4721469"/>
            <a:ext cx="1450731" cy="0"/>
          </a:xfrm>
          <a:prstGeom prst="line">
            <a:avLst/>
          </a:pr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 name="Marcador de contenido 2">
            <a:extLst>
              <a:ext uri="{FF2B5EF4-FFF2-40B4-BE49-F238E27FC236}">
                <a16:creationId xmlns:a16="http://schemas.microsoft.com/office/drawing/2014/main" id="{5094C99C-59A4-841F-65BE-B7C7501D8BAD}"/>
              </a:ext>
            </a:extLst>
          </p:cNvPr>
          <p:cNvSpPr>
            <a:spLocks noGrp="1"/>
          </p:cNvSpPr>
          <p:nvPr>
            <p:ph idx="1"/>
          </p:nvPr>
        </p:nvSpPr>
        <p:spPr/>
        <p:txBody>
          <a:bodyPr/>
          <a:lstStyle/>
          <a:p>
            <a:endParaRPr lang="es-ES"/>
          </a:p>
        </p:txBody>
      </p:sp>
      <p:pic>
        <p:nvPicPr>
          <p:cNvPr id="5" name="Imagen 4">
            <a:extLst>
              <a:ext uri="{FF2B5EF4-FFF2-40B4-BE49-F238E27FC236}">
                <a16:creationId xmlns:a16="http://schemas.microsoft.com/office/drawing/2014/main" id="{CD126760-60AA-0406-05A5-E4506E63E184}"/>
              </a:ext>
            </a:extLst>
          </p:cNvPr>
          <p:cNvPicPr>
            <a:picLocks noChangeAspect="1"/>
          </p:cNvPicPr>
          <p:nvPr/>
        </p:nvPicPr>
        <p:blipFill>
          <a:blip r:embed="rId2"/>
          <a:stretch>
            <a:fillRect/>
          </a:stretch>
        </p:blipFill>
        <p:spPr>
          <a:xfrm>
            <a:off x="0" y="680266"/>
            <a:ext cx="9906000" cy="5497467"/>
          </a:xfrm>
          <a:prstGeom prst="rect">
            <a:avLst/>
          </a:prstGeom>
        </p:spPr>
      </p:pic>
    </p:spTree>
    <p:extLst>
      <p:ext uri="{BB962C8B-B14F-4D97-AF65-F5344CB8AC3E}">
        <p14:creationId xmlns:p14="http://schemas.microsoft.com/office/powerpoint/2010/main" val="2756461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99C957-8D3D-C79F-896B-AB1D34F5FE16}"/>
              </a:ext>
            </a:extLst>
          </p:cNvPr>
          <p:cNvSpPr>
            <a:spLocks noGrp="1"/>
          </p:cNvSpPr>
          <p:nvPr>
            <p:ph type="title"/>
          </p:nvPr>
        </p:nvSpPr>
        <p:spPr/>
        <p:txBody>
          <a:bodyPr/>
          <a:lstStyle/>
          <a:p>
            <a:r>
              <a:rPr lang="es-ES" dirty="0"/>
              <a:t>Memoria, puntos clave</a:t>
            </a:r>
          </a:p>
        </p:txBody>
      </p:sp>
      <p:sp>
        <p:nvSpPr>
          <p:cNvPr id="3" name="Marcador de contenido 2">
            <a:extLst>
              <a:ext uri="{FF2B5EF4-FFF2-40B4-BE49-F238E27FC236}">
                <a16:creationId xmlns:a16="http://schemas.microsoft.com/office/drawing/2014/main" id="{687FD44E-B3FC-D81F-BEE0-A0EA39C79386}"/>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7623760E-54BE-0FAE-00E1-9097AC9FCA54}"/>
              </a:ext>
            </a:extLst>
          </p:cNvPr>
          <p:cNvSpPr>
            <a:spLocks noGrp="1"/>
          </p:cNvSpPr>
          <p:nvPr>
            <p:ph type="ftr" sz="quarter" idx="10"/>
          </p:nvPr>
        </p:nvSpPr>
        <p:spPr/>
        <p:txBody>
          <a:bodyPr/>
          <a:lstStyle/>
          <a:p>
            <a:r>
              <a:rPr lang="es-ES"/>
              <a:t>Evaluación en convocatorias competitivas</a:t>
            </a:r>
            <a:endParaRPr lang="es-ES" dirty="0"/>
          </a:p>
        </p:txBody>
      </p:sp>
      <p:pic>
        <p:nvPicPr>
          <p:cNvPr id="6" name="Imagen 5">
            <a:extLst>
              <a:ext uri="{FF2B5EF4-FFF2-40B4-BE49-F238E27FC236}">
                <a16:creationId xmlns:a16="http://schemas.microsoft.com/office/drawing/2014/main" id="{B66BF582-7A16-0391-44F1-4D89DE6DE050}"/>
              </a:ext>
            </a:extLst>
          </p:cNvPr>
          <p:cNvPicPr>
            <a:picLocks noChangeAspect="1"/>
          </p:cNvPicPr>
          <p:nvPr/>
        </p:nvPicPr>
        <p:blipFill>
          <a:blip r:embed="rId2"/>
          <a:stretch>
            <a:fillRect/>
          </a:stretch>
        </p:blipFill>
        <p:spPr>
          <a:xfrm>
            <a:off x="1151994" y="1037891"/>
            <a:ext cx="7602011" cy="4782217"/>
          </a:xfrm>
          <a:prstGeom prst="rect">
            <a:avLst/>
          </a:prstGeom>
        </p:spPr>
      </p:pic>
    </p:spTree>
    <p:extLst>
      <p:ext uri="{BB962C8B-B14F-4D97-AF65-F5344CB8AC3E}">
        <p14:creationId xmlns:p14="http://schemas.microsoft.com/office/powerpoint/2010/main" val="2694174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073370-A2BF-3111-4CAE-2B00E8D6AEF3}"/>
              </a:ext>
            </a:extLst>
          </p:cNvPr>
          <p:cNvSpPr>
            <a:spLocks noGrp="1"/>
          </p:cNvSpPr>
          <p:nvPr>
            <p:ph type="title"/>
          </p:nvPr>
        </p:nvSpPr>
        <p:spPr/>
        <p:txBody>
          <a:bodyPr/>
          <a:lstStyle/>
          <a:p>
            <a:r>
              <a:rPr lang="es-ES" dirty="0"/>
              <a:t>Memoria, puntos clave</a:t>
            </a:r>
          </a:p>
        </p:txBody>
      </p:sp>
      <p:sp>
        <p:nvSpPr>
          <p:cNvPr id="4" name="Marcador de pie de página 3">
            <a:extLst>
              <a:ext uri="{FF2B5EF4-FFF2-40B4-BE49-F238E27FC236}">
                <a16:creationId xmlns:a16="http://schemas.microsoft.com/office/drawing/2014/main" id="{171FBADE-8BD5-6E58-214A-E4B01D447D34}"/>
              </a:ext>
            </a:extLst>
          </p:cNvPr>
          <p:cNvSpPr>
            <a:spLocks noGrp="1"/>
          </p:cNvSpPr>
          <p:nvPr>
            <p:ph type="ftr" sz="quarter" idx="10"/>
          </p:nvPr>
        </p:nvSpPr>
        <p:spPr/>
        <p:txBody>
          <a:bodyPr/>
          <a:lstStyle/>
          <a:p>
            <a:r>
              <a:rPr lang="es-ES"/>
              <a:t>Evaluación en convocatorias competitivas</a:t>
            </a:r>
            <a:endParaRPr lang="es-ES" dirty="0"/>
          </a:p>
        </p:txBody>
      </p:sp>
      <p:pic>
        <p:nvPicPr>
          <p:cNvPr id="6" name="Imagen 5">
            <a:extLst>
              <a:ext uri="{FF2B5EF4-FFF2-40B4-BE49-F238E27FC236}">
                <a16:creationId xmlns:a16="http://schemas.microsoft.com/office/drawing/2014/main" id="{B6B22FB2-B56A-BE51-365E-BB18F216EA3A}"/>
              </a:ext>
            </a:extLst>
          </p:cNvPr>
          <p:cNvPicPr>
            <a:picLocks noChangeAspect="1"/>
          </p:cNvPicPr>
          <p:nvPr/>
        </p:nvPicPr>
        <p:blipFill>
          <a:blip r:embed="rId2"/>
          <a:stretch>
            <a:fillRect/>
          </a:stretch>
        </p:blipFill>
        <p:spPr>
          <a:xfrm>
            <a:off x="1674556" y="800100"/>
            <a:ext cx="6836528" cy="5482035"/>
          </a:xfrm>
          <a:prstGeom prst="rect">
            <a:avLst/>
          </a:prstGeom>
        </p:spPr>
      </p:pic>
    </p:spTree>
    <p:extLst>
      <p:ext uri="{BB962C8B-B14F-4D97-AF65-F5344CB8AC3E}">
        <p14:creationId xmlns:p14="http://schemas.microsoft.com/office/powerpoint/2010/main" val="3128306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a:xfrm>
            <a:off x="-50800" y="0"/>
            <a:ext cx="9017000" cy="533400"/>
          </a:xfrm>
        </p:spPr>
        <p:txBody>
          <a:bodyPr/>
          <a:lstStyle/>
          <a:p>
            <a:pPr>
              <a:defRPr/>
            </a:pPr>
            <a:r>
              <a:rPr lang="en-GB" dirty="0" err="1"/>
              <a:t>Impacto</a:t>
            </a:r>
            <a:endParaRPr lang="es-ES" dirty="0"/>
          </a:p>
        </p:txBody>
      </p:sp>
      <p:sp>
        <p:nvSpPr>
          <p:cNvPr id="21" name="6 Rectángulo"/>
          <p:cNvSpPr/>
          <p:nvPr/>
        </p:nvSpPr>
        <p:spPr>
          <a:xfrm>
            <a:off x="292100" y="2732088"/>
            <a:ext cx="9048750" cy="708025"/>
          </a:xfrm>
          <a:prstGeom prst="rect">
            <a:avLst/>
          </a:prstGeom>
          <a:solidFill>
            <a:schemeClr val="bg1"/>
          </a:solidFill>
        </p:spPr>
        <p:txBody>
          <a:bodyPr>
            <a:spAutoFit/>
          </a:bodyPr>
          <a:lstStyle/>
          <a:p>
            <a:pPr eaLnBrk="1" hangingPunct="1">
              <a:defRPr/>
            </a:pPr>
            <a:r>
              <a:rPr lang="es-ES_tradnl" sz="2000" dirty="0">
                <a:solidFill>
                  <a:schemeClr val="tx1"/>
                </a:solidFill>
                <a:latin typeface="+mn-lt"/>
              </a:rPr>
              <a:t>¿Cómo </a:t>
            </a:r>
            <a:r>
              <a:rPr lang="es-ES_tradnl" sz="2000" b="1" dirty="0">
                <a:solidFill>
                  <a:srgbClr val="C00000"/>
                </a:solidFill>
                <a:latin typeface="+mn-lt"/>
              </a:rPr>
              <a:t>engarza </a:t>
            </a:r>
            <a:r>
              <a:rPr lang="es-ES_tradnl" sz="2000" dirty="0">
                <a:solidFill>
                  <a:schemeClr val="tx1"/>
                </a:solidFill>
                <a:latin typeface="+mn-lt"/>
              </a:rPr>
              <a:t>el tema abordado con los retos en salud (cronicidad, </a:t>
            </a:r>
            <a:r>
              <a:rPr lang="es-ES_tradnl" sz="2000" dirty="0" err="1">
                <a:solidFill>
                  <a:schemeClr val="tx1"/>
                </a:solidFill>
                <a:latin typeface="+mn-lt"/>
              </a:rPr>
              <a:t>etc</a:t>
            </a:r>
            <a:r>
              <a:rPr lang="es-ES_tradnl" sz="2000" dirty="0">
                <a:solidFill>
                  <a:schemeClr val="tx1"/>
                </a:solidFill>
                <a:latin typeface="+mn-lt"/>
              </a:rPr>
              <a:t>)? </a:t>
            </a:r>
          </a:p>
          <a:p>
            <a:pPr eaLnBrk="1" hangingPunct="1">
              <a:defRPr/>
            </a:pPr>
            <a:r>
              <a:rPr lang="es-ES_tradnl" sz="2000" dirty="0">
                <a:solidFill>
                  <a:schemeClr val="tx1"/>
                </a:solidFill>
                <a:latin typeface="+mn-lt"/>
              </a:rPr>
              <a:t>¿Cómo </a:t>
            </a:r>
            <a:r>
              <a:rPr lang="es-ES_tradnl" sz="2000" b="1" dirty="0">
                <a:solidFill>
                  <a:srgbClr val="C00000"/>
                </a:solidFill>
                <a:latin typeface="+mn-lt"/>
              </a:rPr>
              <a:t>llegarán</a:t>
            </a:r>
            <a:r>
              <a:rPr lang="es-ES_tradnl" sz="2000" dirty="0">
                <a:solidFill>
                  <a:schemeClr val="tx1"/>
                </a:solidFill>
                <a:latin typeface="+mn-lt"/>
              </a:rPr>
              <a:t> los resultados a los </a:t>
            </a:r>
            <a:r>
              <a:rPr lang="es-ES_tradnl" sz="2000" dirty="0" err="1">
                <a:solidFill>
                  <a:schemeClr val="tx1"/>
                </a:solidFill>
                <a:latin typeface="+mn-lt"/>
              </a:rPr>
              <a:t>prof</a:t>
            </a:r>
            <a:r>
              <a:rPr lang="es-ES_tradnl" sz="2000" dirty="0">
                <a:solidFill>
                  <a:schemeClr val="tx1"/>
                </a:solidFill>
                <a:latin typeface="+mn-lt"/>
              </a:rPr>
              <a:t> sanitarios, planificadores, gestores?</a:t>
            </a:r>
          </a:p>
        </p:txBody>
      </p:sp>
      <p:sp>
        <p:nvSpPr>
          <p:cNvPr id="22" name="7 Rectángulo"/>
          <p:cNvSpPr/>
          <p:nvPr/>
        </p:nvSpPr>
        <p:spPr>
          <a:xfrm>
            <a:off x="273050" y="1355725"/>
            <a:ext cx="9185275" cy="400050"/>
          </a:xfrm>
          <a:prstGeom prst="rect">
            <a:avLst/>
          </a:prstGeom>
          <a:solidFill>
            <a:schemeClr val="tx1">
              <a:lumMod val="50000"/>
              <a:lumOff val="50000"/>
            </a:schemeClr>
          </a:solidFill>
        </p:spPr>
        <p:txBody>
          <a:bodyPr>
            <a:spAutoFit/>
          </a:bodyPr>
          <a:lstStyle/>
          <a:p>
            <a:pPr eaLnBrk="1" hangingPunct="1">
              <a:defRPr/>
            </a:pPr>
            <a:r>
              <a:rPr lang="es-ES_tradnl" sz="2000" b="1" dirty="0">
                <a:solidFill>
                  <a:schemeClr val="bg1"/>
                </a:solidFill>
                <a:latin typeface="+mn-lt"/>
              </a:rPr>
              <a:t>Capacidad del PI de abordar los objetivos y prioridades del Reto/plan Salud</a:t>
            </a:r>
            <a:endParaRPr lang="es-ES_tradnl" sz="2000" dirty="0">
              <a:solidFill>
                <a:schemeClr val="bg1"/>
              </a:solidFill>
              <a:latin typeface="+mn-lt"/>
            </a:endParaRPr>
          </a:p>
        </p:txBody>
      </p:sp>
      <p:graphicFrame>
        <p:nvGraphicFramePr>
          <p:cNvPr id="23" name="1 Diagrama"/>
          <p:cNvGraphicFramePr/>
          <p:nvPr/>
        </p:nvGraphicFramePr>
        <p:xfrm>
          <a:off x="628830" y="1594711"/>
          <a:ext cx="8474075" cy="1375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9 Rectángulo"/>
          <p:cNvSpPr/>
          <p:nvPr/>
        </p:nvSpPr>
        <p:spPr>
          <a:xfrm>
            <a:off x="330200" y="3914775"/>
            <a:ext cx="9185275" cy="400050"/>
          </a:xfrm>
          <a:prstGeom prst="rect">
            <a:avLst/>
          </a:prstGeom>
          <a:solidFill>
            <a:schemeClr val="tx1">
              <a:lumMod val="50000"/>
              <a:lumOff val="50000"/>
            </a:schemeClr>
          </a:solidFill>
        </p:spPr>
        <p:txBody>
          <a:bodyPr>
            <a:spAutoFit/>
          </a:bodyPr>
          <a:lstStyle/>
          <a:p>
            <a:pPr eaLnBrk="1" hangingPunct="1">
              <a:defRPr/>
            </a:pPr>
            <a:r>
              <a:rPr lang="es-ES_tradnl" sz="2000" b="1" dirty="0">
                <a:solidFill>
                  <a:schemeClr val="bg1"/>
                </a:solidFill>
                <a:latin typeface="+mn-lt"/>
              </a:rPr>
              <a:t>Beneficios potenciales de la investigación</a:t>
            </a:r>
            <a:endParaRPr lang="es-ES_tradnl" sz="2000" dirty="0">
              <a:solidFill>
                <a:schemeClr val="bg1"/>
              </a:solidFill>
              <a:latin typeface="+mn-lt"/>
            </a:endParaRPr>
          </a:p>
        </p:txBody>
      </p:sp>
      <p:sp>
        <p:nvSpPr>
          <p:cNvPr id="25" name="10 Rectángulo"/>
          <p:cNvSpPr/>
          <p:nvPr/>
        </p:nvSpPr>
        <p:spPr>
          <a:xfrm>
            <a:off x="292100" y="4322763"/>
            <a:ext cx="9261475" cy="1014412"/>
          </a:xfrm>
          <a:prstGeom prst="rect">
            <a:avLst/>
          </a:prstGeom>
          <a:solidFill>
            <a:schemeClr val="bg1"/>
          </a:solidFill>
        </p:spPr>
        <p:txBody>
          <a:bodyPr>
            <a:spAutoFit/>
          </a:bodyPr>
          <a:lstStyle/>
          <a:p>
            <a:pPr eaLnBrk="1" hangingPunct="1">
              <a:defRPr/>
            </a:pPr>
            <a:r>
              <a:rPr lang="es-ES_tradnl" sz="2000" dirty="0">
                <a:solidFill>
                  <a:schemeClr val="tx1"/>
                </a:solidFill>
                <a:latin typeface="+mn-lt"/>
              </a:rPr>
              <a:t>Relevancia en cuanto a impacto </a:t>
            </a:r>
            <a:r>
              <a:rPr lang="es-ES_tradnl" sz="2000" b="1" dirty="0">
                <a:solidFill>
                  <a:srgbClr val="993300"/>
                </a:solidFill>
                <a:latin typeface="+mn-lt"/>
              </a:rPr>
              <a:t>clínico, asistencial </a:t>
            </a:r>
            <a:r>
              <a:rPr lang="es-ES_tradnl" sz="2000" dirty="0">
                <a:solidFill>
                  <a:schemeClr val="tx1"/>
                </a:solidFill>
                <a:latin typeface="+mn-lt"/>
              </a:rPr>
              <a:t>y/o desarrollo </a:t>
            </a:r>
            <a:r>
              <a:rPr lang="es-ES_tradnl" sz="2000" b="1" dirty="0">
                <a:solidFill>
                  <a:srgbClr val="993300"/>
                </a:solidFill>
                <a:latin typeface="+mn-lt"/>
              </a:rPr>
              <a:t>tecnológico</a:t>
            </a:r>
            <a:r>
              <a:rPr lang="es-ES_tradnl" sz="2000" dirty="0">
                <a:solidFill>
                  <a:schemeClr val="tx1"/>
                </a:solidFill>
                <a:latin typeface="+mn-lt"/>
              </a:rPr>
              <a:t> </a:t>
            </a:r>
          </a:p>
          <a:p>
            <a:pPr eaLnBrk="1" hangingPunct="1">
              <a:defRPr/>
            </a:pPr>
            <a:r>
              <a:rPr lang="es-ES_tradnl" sz="2000" dirty="0">
                <a:solidFill>
                  <a:schemeClr val="tx1"/>
                </a:solidFill>
                <a:latin typeface="+mn-lt"/>
              </a:rPr>
              <a:t>Capacidad de </a:t>
            </a:r>
            <a:r>
              <a:rPr lang="es-ES_tradnl" sz="2000" b="1" dirty="0">
                <a:solidFill>
                  <a:srgbClr val="993300"/>
                </a:solidFill>
                <a:latin typeface="+mn-lt"/>
              </a:rPr>
              <a:t>generar mejoras </a:t>
            </a:r>
            <a:r>
              <a:rPr lang="es-ES_tradnl" sz="2000" dirty="0">
                <a:solidFill>
                  <a:schemeClr val="tx1"/>
                </a:solidFill>
                <a:latin typeface="+mn-lt"/>
              </a:rPr>
              <a:t>en </a:t>
            </a:r>
            <a:r>
              <a:rPr lang="es-ES_tradnl" sz="2000" dirty="0">
                <a:solidFill>
                  <a:srgbClr val="993300"/>
                </a:solidFill>
                <a:latin typeface="+mn-lt"/>
              </a:rPr>
              <a:t>prevención, </a:t>
            </a:r>
            <a:r>
              <a:rPr lang="es-ES_tradnl" sz="2000" dirty="0" err="1">
                <a:solidFill>
                  <a:srgbClr val="993300"/>
                </a:solidFill>
                <a:latin typeface="+mn-lt"/>
              </a:rPr>
              <a:t>Dx</a:t>
            </a:r>
            <a:r>
              <a:rPr lang="es-ES_tradnl" sz="2000" dirty="0">
                <a:solidFill>
                  <a:srgbClr val="993300"/>
                </a:solidFill>
                <a:latin typeface="+mn-lt"/>
              </a:rPr>
              <a:t>, </a:t>
            </a:r>
            <a:r>
              <a:rPr lang="es-ES_tradnl" sz="2000" dirty="0" err="1">
                <a:solidFill>
                  <a:srgbClr val="993300"/>
                </a:solidFill>
                <a:latin typeface="+mn-lt"/>
              </a:rPr>
              <a:t>Ttto</a:t>
            </a:r>
            <a:r>
              <a:rPr lang="es-ES_tradnl" sz="2000" dirty="0">
                <a:solidFill>
                  <a:srgbClr val="993300"/>
                </a:solidFill>
                <a:latin typeface="+mn-lt"/>
              </a:rPr>
              <a:t> de </a:t>
            </a:r>
            <a:r>
              <a:rPr lang="es-ES_tradnl" sz="2000" dirty="0" err="1">
                <a:solidFill>
                  <a:srgbClr val="993300"/>
                </a:solidFill>
                <a:latin typeface="+mn-lt"/>
              </a:rPr>
              <a:t>enf</a:t>
            </a:r>
            <a:r>
              <a:rPr lang="es-ES_tradnl" sz="2000" dirty="0">
                <a:solidFill>
                  <a:srgbClr val="993300"/>
                </a:solidFill>
                <a:latin typeface="+mn-lt"/>
              </a:rPr>
              <a:t>, Promoción, SS</a:t>
            </a:r>
          </a:p>
          <a:p>
            <a:pPr eaLnBrk="1" hangingPunct="1">
              <a:defRPr/>
            </a:pPr>
            <a:r>
              <a:rPr lang="es-ES_tradnl" sz="2000" dirty="0">
                <a:solidFill>
                  <a:schemeClr val="tx1"/>
                </a:solidFill>
                <a:latin typeface="+mn-lt"/>
              </a:rPr>
              <a:t>Capacidad de </a:t>
            </a:r>
            <a:r>
              <a:rPr lang="es-ES_tradnl" sz="2000" b="1" dirty="0">
                <a:solidFill>
                  <a:srgbClr val="993300"/>
                </a:solidFill>
                <a:latin typeface="+mn-lt"/>
              </a:rPr>
              <a:t>fomentar sinergias </a:t>
            </a:r>
            <a:r>
              <a:rPr lang="es-ES_tradnl" sz="2000" dirty="0">
                <a:solidFill>
                  <a:schemeClr val="tx1"/>
                </a:solidFill>
                <a:latin typeface="+mn-lt"/>
              </a:rPr>
              <a:t>e impulsar talento (colaboraciones, </a:t>
            </a:r>
            <a:r>
              <a:rPr lang="es-ES_tradnl" sz="2000" dirty="0" err="1">
                <a:solidFill>
                  <a:schemeClr val="tx1"/>
                </a:solidFill>
                <a:latin typeface="+mn-lt"/>
              </a:rPr>
              <a:t>etc</a:t>
            </a:r>
            <a:r>
              <a:rPr lang="es-ES_tradnl" sz="2000" dirty="0">
                <a:solidFill>
                  <a:schemeClr val="tx1"/>
                </a:solidFill>
                <a:latin typeface="+mn-lt"/>
              </a:rPr>
              <a:t>)</a:t>
            </a:r>
          </a:p>
        </p:txBody>
      </p:sp>
      <p:sp>
        <p:nvSpPr>
          <p:cNvPr id="28" name="2 Flecha curvada hacia abajo"/>
          <p:cNvSpPr/>
          <p:nvPr/>
        </p:nvSpPr>
        <p:spPr bwMode="auto">
          <a:xfrm>
            <a:off x="1843088" y="1781175"/>
            <a:ext cx="1219200" cy="252413"/>
          </a:xfrm>
          <a:prstGeom prst="curvedDownArrow">
            <a:avLst/>
          </a:prstGeom>
          <a:solidFill>
            <a:srgbClr val="FFCC66"/>
          </a:solidFill>
          <a:ln w="9525" cap="flat" cmpd="sng" algn="ctr">
            <a:solidFill>
              <a:schemeClr val="tx1"/>
            </a:solidFill>
            <a:prstDash val="solid"/>
            <a:round/>
            <a:headEnd type="none" w="med" len="med"/>
            <a:tailEnd type="none" w="med" len="med"/>
          </a:ln>
          <a:effectLst/>
        </p:spPr>
        <p:txBody>
          <a:bodyPr wrap="none" lIns="0" tIns="0" rIns="0" bIns="0" anchor="ctr"/>
          <a:lstStyle/>
          <a:p>
            <a:pPr eaLnBrk="1" hangingPunct="1">
              <a:defRPr/>
            </a:pPr>
            <a:endParaRPr lang="es-ES" sz="2400" dirty="0">
              <a:effectLst>
                <a:outerShdw blurRad="38100" dist="38100" dir="2700000" algn="tl">
                  <a:srgbClr val="000000">
                    <a:alpha val="43137"/>
                  </a:srgbClr>
                </a:outerShdw>
              </a:effectLst>
              <a:latin typeface="+mn-lt"/>
            </a:endParaRPr>
          </a:p>
        </p:txBody>
      </p:sp>
      <p:sp>
        <p:nvSpPr>
          <p:cNvPr id="29" name="13 Flecha curvada hacia abajo"/>
          <p:cNvSpPr/>
          <p:nvPr/>
        </p:nvSpPr>
        <p:spPr bwMode="auto">
          <a:xfrm>
            <a:off x="3481388" y="1781175"/>
            <a:ext cx="1335087" cy="207963"/>
          </a:xfrm>
          <a:prstGeom prst="curvedDownArrow">
            <a:avLst/>
          </a:prstGeom>
          <a:solidFill>
            <a:srgbClr val="FFCC66"/>
          </a:solidFill>
          <a:ln w="9525" cap="flat" cmpd="sng" algn="ctr">
            <a:solidFill>
              <a:schemeClr val="tx1"/>
            </a:solidFill>
            <a:prstDash val="solid"/>
            <a:round/>
            <a:headEnd type="none" w="med" len="med"/>
            <a:tailEnd type="none" w="med" len="med"/>
          </a:ln>
          <a:effectLst/>
        </p:spPr>
        <p:txBody>
          <a:bodyPr wrap="none" lIns="0" tIns="0" rIns="0" bIns="0" anchor="ctr"/>
          <a:lstStyle/>
          <a:p>
            <a:pPr eaLnBrk="1" hangingPunct="1">
              <a:defRPr/>
            </a:pPr>
            <a:endParaRPr lang="es-ES" sz="2400" dirty="0">
              <a:effectLst>
                <a:outerShdw blurRad="38100" dist="38100" dir="2700000" algn="tl">
                  <a:srgbClr val="000000">
                    <a:alpha val="43137"/>
                  </a:srgbClr>
                </a:outerShdw>
              </a:effectLst>
              <a:latin typeface="+mn-lt"/>
            </a:endParaRPr>
          </a:p>
        </p:txBody>
      </p:sp>
      <p:sp>
        <p:nvSpPr>
          <p:cNvPr id="30" name="14 Flecha curvada hacia abajo"/>
          <p:cNvSpPr/>
          <p:nvPr/>
        </p:nvSpPr>
        <p:spPr bwMode="auto">
          <a:xfrm>
            <a:off x="5462588" y="1781175"/>
            <a:ext cx="1168400" cy="184150"/>
          </a:xfrm>
          <a:prstGeom prst="curvedDownArrow">
            <a:avLst/>
          </a:prstGeom>
          <a:solidFill>
            <a:srgbClr val="FFCC66"/>
          </a:solidFill>
          <a:ln w="9525" cap="flat" cmpd="sng" algn="ctr">
            <a:solidFill>
              <a:schemeClr val="tx1"/>
            </a:solidFill>
            <a:prstDash val="solid"/>
            <a:round/>
            <a:headEnd type="none" w="med" len="med"/>
            <a:tailEnd type="none" w="med" len="med"/>
          </a:ln>
          <a:effectLst/>
        </p:spPr>
        <p:txBody>
          <a:bodyPr wrap="none" lIns="0" tIns="0" rIns="0" bIns="0" anchor="ctr"/>
          <a:lstStyle/>
          <a:p>
            <a:pPr eaLnBrk="1" hangingPunct="1">
              <a:defRPr/>
            </a:pPr>
            <a:endParaRPr lang="es-ES" sz="2400" dirty="0">
              <a:effectLst>
                <a:outerShdw blurRad="38100" dist="38100" dir="2700000" algn="tl">
                  <a:srgbClr val="000000">
                    <a:alpha val="43137"/>
                  </a:srgbClr>
                </a:outerShdw>
              </a:effectLst>
              <a:latin typeface="+mn-lt"/>
            </a:endParaRPr>
          </a:p>
        </p:txBody>
      </p:sp>
      <p:sp>
        <p:nvSpPr>
          <p:cNvPr id="31" name="15 Flecha curvada hacia abajo"/>
          <p:cNvSpPr/>
          <p:nvPr/>
        </p:nvSpPr>
        <p:spPr bwMode="auto">
          <a:xfrm>
            <a:off x="7062788" y="1781175"/>
            <a:ext cx="1320800" cy="165100"/>
          </a:xfrm>
          <a:prstGeom prst="curvedDownArrow">
            <a:avLst/>
          </a:prstGeom>
          <a:solidFill>
            <a:srgbClr val="FFCC66"/>
          </a:solidFill>
          <a:ln w="9525" cap="flat" cmpd="sng" algn="ctr">
            <a:solidFill>
              <a:schemeClr val="tx1"/>
            </a:solidFill>
            <a:prstDash val="solid"/>
            <a:round/>
            <a:headEnd type="none" w="med" len="med"/>
            <a:tailEnd type="none" w="med" len="med"/>
          </a:ln>
          <a:effectLst/>
        </p:spPr>
        <p:txBody>
          <a:bodyPr wrap="none" lIns="0" tIns="0" rIns="0" bIns="0" anchor="ctr"/>
          <a:lstStyle/>
          <a:p>
            <a:pPr eaLnBrk="1" hangingPunct="1">
              <a:defRPr/>
            </a:pPr>
            <a:endParaRPr lang="es-ES" sz="2400" dirty="0">
              <a:effectLst>
                <a:outerShdw blurRad="38100" dist="38100" dir="2700000" algn="tl">
                  <a:srgbClr val="000000">
                    <a:alpha val="43137"/>
                  </a:srgbClr>
                </a:outerShdw>
              </a:effectLst>
              <a:latin typeface="+mn-lt"/>
            </a:endParaRPr>
          </a:p>
        </p:txBody>
      </p:sp>
      <p:sp>
        <p:nvSpPr>
          <p:cNvPr id="32" name="16 CuadroTexto"/>
          <p:cNvSpPr txBox="1"/>
          <p:nvPr/>
        </p:nvSpPr>
        <p:spPr>
          <a:xfrm rot="877443">
            <a:off x="8856663" y="1871663"/>
            <a:ext cx="1019175" cy="368300"/>
          </a:xfrm>
          <a:prstGeom prst="rect">
            <a:avLst/>
          </a:prstGeom>
          <a:solidFill>
            <a:srgbClr val="FFCC66"/>
          </a:solidFill>
        </p:spPr>
        <p:txBody>
          <a:bodyPr wrap="none">
            <a:spAutoFit/>
          </a:bodyPr>
          <a:lstStyle/>
          <a:p>
            <a:pPr algn="ctr" eaLnBrk="1" hangingPunct="1">
              <a:defRPr/>
            </a:pPr>
            <a:r>
              <a:rPr lang="es-ES_tradnl" sz="1800" dirty="0">
                <a:solidFill>
                  <a:schemeClr val="tx1"/>
                </a:solidFill>
                <a:latin typeface="+mn-lt"/>
              </a:rPr>
              <a:t>Impacto</a:t>
            </a:r>
            <a:endParaRPr lang="es-ES" sz="1800" dirty="0" err="1">
              <a:solidFill>
                <a:schemeClr val="tx1"/>
              </a:solidFill>
              <a:latin typeface="+mn-lt"/>
            </a:endParaRPr>
          </a:p>
        </p:txBody>
      </p:sp>
    </p:spTree>
    <p:extLst>
      <p:ext uri="{BB962C8B-B14F-4D97-AF65-F5344CB8AC3E}">
        <p14:creationId xmlns:p14="http://schemas.microsoft.com/office/powerpoint/2010/main" val="3360016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defRPr/>
            </a:pPr>
            <a:r>
              <a:rPr lang="en-GB" dirty="0" err="1"/>
              <a:t>Impacto</a:t>
            </a:r>
            <a:endParaRPr lang="es-ES" dirty="0"/>
          </a:p>
        </p:txBody>
      </p:sp>
      <p:sp>
        <p:nvSpPr>
          <p:cNvPr id="5" name="4 Rectángulo"/>
          <p:cNvSpPr/>
          <p:nvPr/>
        </p:nvSpPr>
        <p:spPr>
          <a:xfrm>
            <a:off x="258763" y="765175"/>
            <a:ext cx="4021137" cy="400050"/>
          </a:xfrm>
          <a:prstGeom prst="rect">
            <a:avLst/>
          </a:prstGeom>
          <a:solidFill>
            <a:srgbClr val="A0BE7C"/>
          </a:solidFill>
        </p:spPr>
        <p:txBody>
          <a:bodyPr>
            <a:spAutoFit/>
          </a:bodyPr>
          <a:lstStyle/>
          <a:p>
            <a:pPr eaLnBrk="1" hangingPunct="1">
              <a:defRPr/>
            </a:pPr>
            <a:r>
              <a:rPr lang="es-ES_tradnl" sz="2000" b="1" dirty="0">
                <a:solidFill>
                  <a:schemeClr val="tx1"/>
                </a:solidFill>
                <a:latin typeface="+mn-lt"/>
              </a:rPr>
              <a:t>Impacto - Recomendaciones</a:t>
            </a:r>
            <a:endParaRPr lang="es-ES_tradnl" sz="2000" dirty="0">
              <a:solidFill>
                <a:schemeClr val="tx1"/>
              </a:solidFill>
              <a:latin typeface="+mn-lt"/>
            </a:endParaRPr>
          </a:p>
        </p:txBody>
      </p:sp>
      <p:sp>
        <p:nvSpPr>
          <p:cNvPr id="6" name="5 Rectángulo"/>
          <p:cNvSpPr/>
          <p:nvPr/>
        </p:nvSpPr>
        <p:spPr>
          <a:xfrm>
            <a:off x="258763" y="1216025"/>
            <a:ext cx="9532937" cy="923925"/>
          </a:xfrm>
          <a:prstGeom prst="rect">
            <a:avLst/>
          </a:prstGeom>
          <a:solidFill>
            <a:srgbClr val="FFFFCC"/>
          </a:solidFill>
        </p:spPr>
        <p:txBody>
          <a:bodyPr>
            <a:spAutoFit/>
          </a:bodyPr>
          <a:lstStyle/>
          <a:p>
            <a:pPr eaLnBrk="1" hangingPunct="1">
              <a:defRPr/>
            </a:pPr>
            <a:r>
              <a:rPr lang="es-ES_tradnl" sz="1800" dirty="0">
                <a:solidFill>
                  <a:schemeClr val="tx1"/>
                </a:solidFill>
                <a:latin typeface="+mj-lt"/>
              </a:rPr>
              <a:t>1) Leer las </a:t>
            </a:r>
            <a:r>
              <a:rPr lang="es-ES_tradnl" sz="1800" dirty="0">
                <a:solidFill>
                  <a:srgbClr val="C00000"/>
                </a:solidFill>
                <a:latin typeface="+mj-lt"/>
              </a:rPr>
              <a:t>líneas prioritarias </a:t>
            </a:r>
            <a:r>
              <a:rPr lang="es-ES_tradnl" sz="1800" dirty="0">
                <a:solidFill>
                  <a:schemeClr val="tx1"/>
                </a:solidFill>
                <a:latin typeface="+mj-lt"/>
              </a:rPr>
              <a:t>de la convocatoria – Reto en Salud, Cambio Demográfico y Bienestar, </a:t>
            </a:r>
            <a:r>
              <a:rPr lang="es-ES" sz="1800" dirty="0">
                <a:solidFill>
                  <a:schemeClr val="tx1"/>
                </a:solidFill>
                <a:latin typeface="+mj-lt"/>
              </a:rPr>
              <a:t>Plan Nacional de Investigación, Estrategias del Sistema Nacional de Salud</a:t>
            </a:r>
            <a:r>
              <a:rPr lang="es-ES_tradnl" sz="1800" dirty="0">
                <a:solidFill>
                  <a:schemeClr val="tx1"/>
                </a:solidFill>
                <a:latin typeface="+mj-lt"/>
              </a:rPr>
              <a:t> y </a:t>
            </a:r>
            <a:r>
              <a:rPr lang="es-ES_tradnl" sz="1800" b="1" dirty="0">
                <a:solidFill>
                  <a:schemeClr val="tx1"/>
                </a:solidFill>
                <a:latin typeface="+mj-lt"/>
              </a:rPr>
              <a:t>tratar</a:t>
            </a:r>
            <a:r>
              <a:rPr lang="es-ES_tradnl" sz="1800" dirty="0">
                <a:solidFill>
                  <a:schemeClr val="tx1"/>
                </a:solidFill>
                <a:latin typeface="+mj-lt"/>
              </a:rPr>
              <a:t> de relacionar los objetivos del PI con ellas.</a:t>
            </a:r>
          </a:p>
        </p:txBody>
      </p:sp>
      <p:sp>
        <p:nvSpPr>
          <p:cNvPr id="4" name="CuadroTexto 3"/>
          <p:cNvSpPr txBox="1"/>
          <p:nvPr/>
        </p:nvSpPr>
        <p:spPr>
          <a:xfrm>
            <a:off x="258763" y="2239963"/>
            <a:ext cx="8550275" cy="2554287"/>
          </a:xfrm>
          <a:prstGeom prst="rect">
            <a:avLst/>
          </a:prstGeom>
          <a:noFill/>
        </p:spPr>
        <p:txBody>
          <a:bodyPr>
            <a:spAutoFit/>
          </a:bodyPr>
          <a:lstStyle/>
          <a:p>
            <a:pPr>
              <a:defRPr/>
            </a:pPr>
            <a:r>
              <a:rPr lang="es-ES" sz="1600" dirty="0">
                <a:solidFill>
                  <a:schemeClr val="tx1"/>
                </a:solidFill>
              </a:rPr>
              <a:t>Ejemplos:</a:t>
            </a:r>
          </a:p>
          <a:p>
            <a:pPr>
              <a:defRPr/>
            </a:pPr>
            <a:r>
              <a:rPr lang="es-ES" sz="1600" dirty="0">
                <a:solidFill>
                  <a:schemeClr val="tx1"/>
                </a:solidFill>
              </a:rPr>
              <a:t>La presente propuesta encaja en las líneas prioritarias de la </a:t>
            </a:r>
            <a:r>
              <a:rPr lang="es-ES" sz="1600" b="1" dirty="0">
                <a:solidFill>
                  <a:srgbClr val="00B0F0"/>
                </a:solidFill>
              </a:rPr>
              <a:t>acción estratégica en salud </a:t>
            </a:r>
            <a:r>
              <a:rPr lang="es-ES" sz="1600" b="1" dirty="0">
                <a:solidFill>
                  <a:schemeClr val="tx1"/>
                </a:solidFill>
              </a:rPr>
              <a:t>(AES2024) </a:t>
            </a:r>
            <a:r>
              <a:rPr lang="es-ES" sz="1600" dirty="0">
                <a:solidFill>
                  <a:schemeClr val="tx1"/>
                </a:solidFill>
              </a:rPr>
              <a:t>relativas al…. </a:t>
            </a:r>
          </a:p>
          <a:p>
            <a:pPr>
              <a:defRPr/>
            </a:pPr>
            <a:endParaRPr lang="es-ES" sz="1600" dirty="0">
              <a:solidFill>
                <a:schemeClr val="tx1"/>
              </a:solidFill>
            </a:endParaRPr>
          </a:p>
          <a:p>
            <a:pPr>
              <a:defRPr/>
            </a:pPr>
            <a:r>
              <a:rPr lang="es-ES" sz="1600" dirty="0">
                <a:solidFill>
                  <a:schemeClr val="tx1"/>
                </a:solidFill>
              </a:rPr>
              <a:t>El proyecto aborda varios de los objetivos de la </a:t>
            </a:r>
            <a:r>
              <a:rPr lang="es-ES" sz="1600" b="1" dirty="0">
                <a:solidFill>
                  <a:srgbClr val="00B0F0"/>
                </a:solidFill>
              </a:rPr>
              <a:t>Estrategia Española de Ciencia y Tecnología </a:t>
            </a:r>
            <a:r>
              <a:rPr lang="es-ES" sz="1600" dirty="0">
                <a:solidFill>
                  <a:srgbClr val="00B0F0"/>
                </a:solidFill>
              </a:rPr>
              <a:t>2021-27</a:t>
            </a:r>
            <a:r>
              <a:rPr lang="es-ES" sz="1600" dirty="0">
                <a:solidFill>
                  <a:schemeClr val="tx1"/>
                </a:solidFill>
              </a:rPr>
              <a:t>, en la que destaca la importancia de… </a:t>
            </a:r>
          </a:p>
          <a:p>
            <a:pPr>
              <a:defRPr/>
            </a:pPr>
            <a:endParaRPr lang="es-ES" sz="1600" dirty="0">
              <a:solidFill>
                <a:schemeClr val="tx1"/>
              </a:solidFill>
            </a:endParaRPr>
          </a:p>
          <a:p>
            <a:pPr>
              <a:defRPr/>
            </a:pPr>
            <a:r>
              <a:rPr lang="es-ES" sz="1600" dirty="0">
                <a:solidFill>
                  <a:schemeClr val="tx1"/>
                </a:solidFill>
              </a:rPr>
              <a:t>El estudio trata de aportar respuestas sólidas a algunas de las a preguntas relevantes presentes en el </a:t>
            </a:r>
            <a:r>
              <a:rPr lang="es-ES" sz="1600" b="1" dirty="0">
                <a:solidFill>
                  <a:srgbClr val="00B0F0"/>
                </a:solidFill>
              </a:rPr>
              <a:t>Plan Nacional de </a:t>
            </a:r>
            <a:r>
              <a:rPr lang="es-ES" sz="1600" dirty="0">
                <a:solidFill>
                  <a:schemeClr val="tx1"/>
                </a:solidFill>
              </a:rPr>
              <a:t>Cáncer/Diabetes…. como por ejemplo…. </a:t>
            </a:r>
          </a:p>
          <a:p>
            <a:pPr>
              <a:defRPr/>
            </a:pPr>
            <a:endParaRPr lang="es-ES" sz="1600" dirty="0" err="1">
              <a:solidFill>
                <a:schemeClr val="tx1"/>
              </a:solidFill>
              <a:latin typeface="+mn-lt"/>
            </a:endParaRPr>
          </a:p>
        </p:txBody>
      </p:sp>
      <p:sp>
        <p:nvSpPr>
          <p:cNvPr id="7" name="Marcador de contenido 2"/>
          <p:cNvSpPr>
            <a:spLocks noGrp="1"/>
          </p:cNvSpPr>
          <p:nvPr>
            <p:ph idx="1"/>
          </p:nvPr>
        </p:nvSpPr>
        <p:spPr>
          <a:xfrm>
            <a:off x="304800" y="4646613"/>
            <a:ext cx="8458200" cy="1924050"/>
          </a:xfrm>
        </p:spPr>
        <p:txBody>
          <a:bodyPr/>
          <a:lstStyle/>
          <a:p>
            <a:pPr marL="0" indent="0">
              <a:buFontTx/>
              <a:buNone/>
              <a:defRPr/>
            </a:pPr>
            <a:r>
              <a:rPr lang="es-ES" altLang="es-ES" sz="1600" kern="1200" dirty="0">
                <a:latin typeface="Arial" panose="020B0604020202020204" pitchFamily="34" charset="0"/>
              </a:rPr>
              <a:t>Este proyecto tiene en cuenta la perspectiva de género en uno de sus objetivos por lo que engarza con las prioridades del espacio europeo de investigación (ERA), del Programa Marco de Investigación e Innovación europeo Horizonte Europa y de la </a:t>
            </a:r>
            <a:r>
              <a:rPr lang="es-ES" altLang="es-ES" sz="1600" b="1" kern="1200" dirty="0">
                <a:solidFill>
                  <a:srgbClr val="00B0F0"/>
                </a:solidFill>
                <a:latin typeface="Arial" panose="020B0604020202020204" pitchFamily="34" charset="0"/>
              </a:rPr>
              <a:t>Estrategia de Equidad de Género 2020-2025 de la Comisión Europea</a:t>
            </a:r>
            <a:r>
              <a:rPr lang="es-ES" altLang="es-ES" sz="1600" kern="1200" dirty="0">
                <a:latin typeface="Arial" panose="020B0604020202020204" pitchFamily="34" charset="0"/>
              </a:rPr>
              <a:t>, así como de la Estrategia Española de Ciencia, Tecnología e Innovación 2021-2027…. </a:t>
            </a:r>
          </a:p>
        </p:txBody>
      </p:sp>
    </p:spTree>
    <p:extLst>
      <p:ext uri="{BB962C8B-B14F-4D97-AF65-F5344CB8AC3E}">
        <p14:creationId xmlns:p14="http://schemas.microsoft.com/office/powerpoint/2010/main" val="3924284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defRPr/>
            </a:pPr>
            <a:r>
              <a:rPr lang="en-GB" dirty="0" err="1"/>
              <a:t>Impacto</a:t>
            </a:r>
            <a:endParaRPr lang="es-ES" dirty="0"/>
          </a:p>
        </p:txBody>
      </p:sp>
      <p:sp>
        <p:nvSpPr>
          <p:cNvPr id="5" name="4 Rectángulo"/>
          <p:cNvSpPr/>
          <p:nvPr/>
        </p:nvSpPr>
        <p:spPr>
          <a:xfrm>
            <a:off x="258763" y="765175"/>
            <a:ext cx="8453437" cy="400050"/>
          </a:xfrm>
          <a:prstGeom prst="rect">
            <a:avLst/>
          </a:prstGeom>
          <a:solidFill>
            <a:srgbClr val="A0BE7C"/>
          </a:solidFill>
        </p:spPr>
        <p:txBody>
          <a:bodyPr>
            <a:spAutoFit/>
          </a:bodyPr>
          <a:lstStyle/>
          <a:p>
            <a:pPr eaLnBrk="1" hangingPunct="1">
              <a:defRPr/>
            </a:pPr>
            <a:r>
              <a:rPr lang="es-ES_tradnl" sz="2000" b="1" dirty="0">
                <a:solidFill>
                  <a:schemeClr val="tx1"/>
                </a:solidFill>
                <a:latin typeface="+mn-lt"/>
              </a:rPr>
              <a:t>Impacto – Indicadores en distintos ámbitos</a:t>
            </a:r>
            <a:endParaRPr lang="es-ES_tradnl" sz="2000" dirty="0">
              <a:solidFill>
                <a:schemeClr val="tx1"/>
              </a:solidFill>
              <a:latin typeface="+mn-lt"/>
            </a:endParaRPr>
          </a:p>
        </p:txBody>
      </p:sp>
      <p:sp>
        <p:nvSpPr>
          <p:cNvPr id="6" name="5 Rectángulo"/>
          <p:cNvSpPr/>
          <p:nvPr/>
        </p:nvSpPr>
        <p:spPr>
          <a:xfrm>
            <a:off x="258763" y="1216025"/>
            <a:ext cx="8613775" cy="5062538"/>
          </a:xfrm>
          <a:prstGeom prst="rect">
            <a:avLst/>
          </a:prstGeom>
          <a:noFill/>
        </p:spPr>
        <p:txBody>
          <a:bodyPr>
            <a:spAutoFit/>
          </a:bodyPr>
          <a:lstStyle/>
          <a:p>
            <a:pPr marL="342900" indent="-342900" eaLnBrk="1" hangingPunct="1">
              <a:buFontTx/>
              <a:buAutoNum type="arabicParenR"/>
              <a:defRPr/>
            </a:pPr>
            <a:r>
              <a:rPr lang="es-ES_tradnl" sz="1700" dirty="0">
                <a:solidFill>
                  <a:schemeClr val="tx1"/>
                </a:solidFill>
                <a:latin typeface="+mj-lt"/>
              </a:rPr>
              <a:t>Impacto en el </a:t>
            </a:r>
            <a:r>
              <a:rPr lang="es-ES_tradnl" sz="1700" b="1" dirty="0">
                <a:solidFill>
                  <a:srgbClr val="C00000"/>
                </a:solidFill>
                <a:latin typeface="+mj-lt"/>
              </a:rPr>
              <a:t>avance de conocimiento</a:t>
            </a:r>
          </a:p>
          <a:p>
            <a:pPr lvl="1" eaLnBrk="1" hangingPunct="1">
              <a:defRPr/>
            </a:pPr>
            <a:r>
              <a:rPr lang="es-ES_tradnl" sz="1700" dirty="0">
                <a:solidFill>
                  <a:schemeClr val="tx1"/>
                </a:solidFill>
                <a:latin typeface="+mj-lt"/>
              </a:rPr>
              <a:t>Publicaciones, calidad (q1), descargas, </a:t>
            </a:r>
            <a:r>
              <a:rPr lang="es-ES_tradnl" sz="1700" dirty="0" err="1">
                <a:solidFill>
                  <a:schemeClr val="tx1"/>
                </a:solidFill>
                <a:latin typeface="+mj-lt"/>
              </a:rPr>
              <a:t>etc</a:t>
            </a:r>
            <a:r>
              <a:rPr lang="es-ES_tradnl" sz="1700" dirty="0">
                <a:solidFill>
                  <a:schemeClr val="tx1"/>
                </a:solidFill>
                <a:latin typeface="+mj-lt"/>
              </a:rPr>
              <a:t> </a:t>
            </a:r>
          </a:p>
          <a:p>
            <a:pPr marL="342900" indent="-342900" eaLnBrk="1" hangingPunct="1">
              <a:buFontTx/>
              <a:buAutoNum type="arabicParenR" startAt="2"/>
              <a:defRPr/>
            </a:pPr>
            <a:r>
              <a:rPr lang="es-ES_tradnl" sz="1700" dirty="0">
                <a:solidFill>
                  <a:schemeClr val="tx1"/>
                </a:solidFill>
                <a:latin typeface="Arial" charset="0"/>
              </a:rPr>
              <a:t>Impacto en la </a:t>
            </a:r>
            <a:r>
              <a:rPr lang="es-ES_tradnl" sz="1700" b="1" dirty="0">
                <a:solidFill>
                  <a:srgbClr val="C00000"/>
                </a:solidFill>
                <a:latin typeface="Arial" charset="0"/>
              </a:rPr>
              <a:t>g</a:t>
            </a:r>
            <a:r>
              <a:rPr lang="es-ES_tradnl" sz="1700" b="1" dirty="0">
                <a:solidFill>
                  <a:srgbClr val="C00000"/>
                </a:solidFill>
                <a:latin typeface="+mj-lt"/>
              </a:rPr>
              <a:t>eneración de recursos</a:t>
            </a:r>
          </a:p>
          <a:p>
            <a:pPr eaLnBrk="1" hangingPunct="1">
              <a:defRPr/>
            </a:pPr>
            <a:r>
              <a:rPr lang="es-ES_tradnl" sz="1700" dirty="0">
                <a:solidFill>
                  <a:schemeClr val="tx1"/>
                </a:solidFill>
                <a:latin typeface="+mj-lt"/>
              </a:rPr>
              <a:t>       PhD </a:t>
            </a:r>
            <a:r>
              <a:rPr lang="es-ES_tradnl" sz="1700" dirty="0" err="1">
                <a:solidFill>
                  <a:schemeClr val="tx1"/>
                </a:solidFill>
                <a:latin typeface="+mj-lt"/>
              </a:rPr>
              <a:t>students</a:t>
            </a:r>
            <a:r>
              <a:rPr lang="es-ES_tradnl" sz="1700" dirty="0">
                <a:solidFill>
                  <a:schemeClr val="tx1"/>
                </a:solidFill>
                <a:latin typeface="+mj-lt"/>
              </a:rPr>
              <a:t>, otras ayudas, infraestructura, documentación, </a:t>
            </a:r>
            <a:r>
              <a:rPr lang="es-ES_tradnl" sz="1700" dirty="0" err="1">
                <a:solidFill>
                  <a:schemeClr val="tx1"/>
                </a:solidFill>
                <a:latin typeface="+mj-lt"/>
              </a:rPr>
              <a:t>etc</a:t>
            </a:r>
            <a:endParaRPr lang="es-ES_tradnl" sz="1700" dirty="0">
              <a:solidFill>
                <a:schemeClr val="tx1"/>
              </a:solidFill>
              <a:latin typeface="+mj-lt"/>
            </a:endParaRPr>
          </a:p>
          <a:p>
            <a:pPr eaLnBrk="1" hangingPunct="1">
              <a:defRPr/>
            </a:pPr>
            <a:r>
              <a:rPr lang="es-ES_tradnl" sz="1700" dirty="0">
                <a:solidFill>
                  <a:schemeClr val="tx1"/>
                </a:solidFill>
                <a:latin typeface="+mj-lt"/>
              </a:rPr>
              <a:t>3) </a:t>
            </a:r>
            <a:r>
              <a:rPr lang="es-ES_tradnl" sz="1700" dirty="0">
                <a:solidFill>
                  <a:schemeClr val="tx1"/>
                </a:solidFill>
                <a:latin typeface="Arial" charset="0"/>
              </a:rPr>
              <a:t>Impacto en la </a:t>
            </a:r>
            <a:r>
              <a:rPr lang="es-ES_tradnl" sz="1700" b="1" dirty="0">
                <a:solidFill>
                  <a:srgbClr val="C00000"/>
                </a:solidFill>
                <a:latin typeface="+mj-lt"/>
              </a:rPr>
              <a:t>Toma de decisiones</a:t>
            </a:r>
          </a:p>
          <a:p>
            <a:pPr marL="742950" lvl="1" indent="-285750" eaLnBrk="1" hangingPunct="1">
              <a:buFont typeface="Arial" pitchFamily="34" charset="0"/>
              <a:buChar char="•"/>
              <a:defRPr/>
            </a:pPr>
            <a:r>
              <a:rPr lang="es-ES_tradnl" sz="1700" dirty="0">
                <a:solidFill>
                  <a:schemeClr val="tx1"/>
                </a:solidFill>
                <a:latin typeface="+mj-lt"/>
              </a:rPr>
              <a:t>Uso de la investigación en Guías de Práctica Clínica</a:t>
            </a:r>
          </a:p>
          <a:p>
            <a:pPr marL="742950" lvl="1" indent="-285750" eaLnBrk="1" hangingPunct="1">
              <a:buFont typeface="Arial" pitchFamily="34" charset="0"/>
              <a:buChar char="•"/>
              <a:defRPr/>
            </a:pPr>
            <a:r>
              <a:rPr lang="es-ES_tradnl" sz="1700" dirty="0">
                <a:solidFill>
                  <a:schemeClr val="tx1"/>
                </a:solidFill>
                <a:latin typeface="+mj-lt"/>
              </a:rPr>
              <a:t>Mejoras del material educativo en profesionales sanitarios</a:t>
            </a:r>
          </a:p>
          <a:p>
            <a:pPr marL="742950" lvl="1" indent="-285750" eaLnBrk="1" hangingPunct="1">
              <a:buFont typeface="Arial" pitchFamily="34" charset="0"/>
              <a:buChar char="•"/>
              <a:defRPr/>
            </a:pPr>
            <a:r>
              <a:rPr lang="es-ES_tradnl" sz="1700" dirty="0">
                <a:solidFill>
                  <a:schemeClr val="tx1"/>
                </a:solidFill>
                <a:latin typeface="+mj-lt"/>
              </a:rPr>
              <a:t>Interlocución y difusión con </a:t>
            </a:r>
            <a:r>
              <a:rPr lang="es-ES_tradnl" sz="1700" dirty="0" err="1">
                <a:solidFill>
                  <a:schemeClr val="tx1"/>
                </a:solidFill>
                <a:latin typeface="+mj-lt"/>
              </a:rPr>
              <a:t>policy</a:t>
            </a:r>
            <a:r>
              <a:rPr lang="es-ES_tradnl" sz="1700" dirty="0">
                <a:solidFill>
                  <a:schemeClr val="tx1"/>
                </a:solidFill>
                <a:latin typeface="+mj-lt"/>
              </a:rPr>
              <a:t> </a:t>
            </a:r>
            <a:r>
              <a:rPr lang="es-ES_tradnl" sz="1700" dirty="0" err="1">
                <a:solidFill>
                  <a:schemeClr val="tx1"/>
                </a:solidFill>
                <a:latin typeface="+mj-lt"/>
              </a:rPr>
              <a:t>makers</a:t>
            </a:r>
            <a:r>
              <a:rPr lang="es-ES_tradnl" sz="1700" dirty="0">
                <a:solidFill>
                  <a:schemeClr val="tx1"/>
                </a:solidFill>
                <a:latin typeface="+mj-lt"/>
              </a:rPr>
              <a:t>/gestores sanitarios</a:t>
            </a:r>
          </a:p>
          <a:p>
            <a:pPr eaLnBrk="1" hangingPunct="1">
              <a:defRPr/>
            </a:pPr>
            <a:r>
              <a:rPr lang="es-ES_tradnl" sz="1700" dirty="0">
                <a:solidFill>
                  <a:schemeClr val="tx1"/>
                </a:solidFill>
                <a:latin typeface="+mj-lt"/>
              </a:rPr>
              <a:t>4) Impacto en </a:t>
            </a:r>
            <a:r>
              <a:rPr lang="es-ES_tradnl" sz="1700" b="1" dirty="0">
                <a:solidFill>
                  <a:srgbClr val="C00000"/>
                </a:solidFill>
                <a:latin typeface="+mj-lt"/>
              </a:rPr>
              <a:t>Salud</a:t>
            </a:r>
          </a:p>
          <a:p>
            <a:pPr marL="742950" lvl="1" indent="-285750" eaLnBrk="1" hangingPunct="1">
              <a:buFont typeface="Arial" pitchFamily="34" charset="0"/>
              <a:buChar char="•"/>
              <a:defRPr/>
            </a:pPr>
            <a:r>
              <a:rPr lang="es-ES_tradnl" sz="1700" dirty="0">
                <a:solidFill>
                  <a:schemeClr val="tx1"/>
                </a:solidFill>
                <a:latin typeface="+mj-lt"/>
              </a:rPr>
              <a:t>Impacto en el estado de salud: prevalencia, en incidencia, en mortalidad, en QALYS, en </a:t>
            </a:r>
            <a:r>
              <a:rPr lang="es-ES_tradnl" sz="1700" dirty="0" err="1">
                <a:solidFill>
                  <a:schemeClr val="tx1"/>
                </a:solidFill>
                <a:latin typeface="+mj-lt"/>
              </a:rPr>
              <a:t>PROMs</a:t>
            </a:r>
            <a:endParaRPr lang="es-ES_tradnl" sz="1700" dirty="0">
              <a:solidFill>
                <a:schemeClr val="tx1"/>
              </a:solidFill>
              <a:latin typeface="+mj-lt"/>
            </a:endParaRPr>
          </a:p>
          <a:p>
            <a:pPr marL="742950" lvl="1" indent="-285750" eaLnBrk="1" hangingPunct="1">
              <a:buFont typeface="Arial" pitchFamily="34" charset="0"/>
              <a:buChar char="•"/>
              <a:defRPr/>
            </a:pPr>
            <a:r>
              <a:rPr lang="es-ES_tradnl" sz="1700" dirty="0">
                <a:solidFill>
                  <a:schemeClr val="tx1"/>
                </a:solidFill>
                <a:latin typeface="+mj-lt"/>
              </a:rPr>
              <a:t>Impacto en determinantes de salud (modificación de factores de riesgo, determinantes sociales, medioambientales, aceptación-satisfacción, accesibilidad, uso apropiado, continuidad  de los cuidados)</a:t>
            </a:r>
          </a:p>
          <a:p>
            <a:pPr marL="742950" lvl="1" indent="-285750" eaLnBrk="1" hangingPunct="1">
              <a:buFont typeface="Arial" pitchFamily="34" charset="0"/>
              <a:buChar char="•"/>
              <a:defRPr/>
            </a:pPr>
            <a:r>
              <a:rPr lang="es-ES_tradnl" sz="1700" dirty="0">
                <a:solidFill>
                  <a:schemeClr val="tx1"/>
                </a:solidFill>
                <a:latin typeface="+mj-lt"/>
              </a:rPr>
              <a:t>Impacto en efectividad (reducción tasas de ingreso), eficiencia (coste-beneficio)</a:t>
            </a:r>
          </a:p>
          <a:p>
            <a:pPr marL="742950" lvl="1" indent="-285750" eaLnBrk="1" hangingPunct="1">
              <a:buFont typeface="Arial" pitchFamily="34" charset="0"/>
              <a:buChar char="•"/>
              <a:defRPr/>
            </a:pPr>
            <a:r>
              <a:rPr lang="es-ES_tradnl" sz="1700" dirty="0">
                <a:solidFill>
                  <a:schemeClr val="tx1"/>
                </a:solidFill>
                <a:latin typeface="+mj-lt"/>
              </a:rPr>
              <a:t>Impacto en seguridad (efectos adversos)</a:t>
            </a:r>
          </a:p>
          <a:p>
            <a:pPr eaLnBrk="1" hangingPunct="1">
              <a:defRPr/>
            </a:pPr>
            <a:r>
              <a:rPr lang="es-ES_tradnl" sz="1700" dirty="0">
                <a:solidFill>
                  <a:schemeClr val="tx1"/>
                </a:solidFill>
                <a:latin typeface="+mj-lt"/>
              </a:rPr>
              <a:t>5) Impacto </a:t>
            </a:r>
            <a:r>
              <a:rPr lang="es-ES_tradnl" sz="1700" b="1" dirty="0">
                <a:solidFill>
                  <a:srgbClr val="C00000"/>
                </a:solidFill>
                <a:latin typeface="+mj-lt"/>
              </a:rPr>
              <a:t>socioeconómico</a:t>
            </a:r>
            <a:r>
              <a:rPr lang="es-ES_tradnl" sz="1700" dirty="0">
                <a:solidFill>
                  <a:schemeClr val="tx1"/>
                </a:solidFill>
                <a:latin typeface="+mj-lt"/>
              </a:rPr>
              <a:t> (beneficios sociales, bienestar, comercialización,  reducción de desigualdades en salud…)</a:t>
            </a:r>
          </a:p>
        </p:txBody>
      </p:sp>
    </p:spTree>
    <p:extLst>
      <p:ext uri="{BB962C8B-B14F-4D97-AF65-F5344CB8AC3E}">
        <p14:creationId xmlns:p14="http://schemas.microsoft.com/office/powerpoint/2010/main" val="520718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A69334-BDEA-83BE-40F7-CF6DD9DB88A6}"/>
              </a:ext>
            </a:extLst>
          </p:cNvPr>
          <p:cNvSpPr>
            <a:spLocks noGrp="1"/>
          </p:cNvSpPr>
          <p:nvPr>
            <p:ph type="title"/>
          </p:nvPr>
        </p:nvSpPr>
        <p:spPr/>
        <p:txBody>
          <a:bodyPr/>
          <a:lstStyle/>
          <a:p>
            <a:r>
              <a:rPr lang="es-ES" dirty="0"/>
              <a:t>El proceso de evaluación</a:t>
            </a:r>
          </a:p>
        </p:txBody>
      </p:sp>
      <p:sp>
        <p:nvSpPr>
          <p:cNvPr id="3" name="Marcador de contenido 2">
            <a:extLst>
              <a:ext uri="{FF2B5EF4-FFF2-40B4-BE49-F238E27FC236}">
                <a16:creationId xmlns:a16="http://schemas.microsoft.com/office/drawing/2014/main" id="{9FFEA7D0-32DF-66E0-F55C-C1B139FA8DC0}"/>
              </a:ext>
            </a:extLst>
          </p:cNvPr>
          <p:cNvSpPr>
            <a:spLocks noGrp="1"/>
          </p:cNvSpPr>
          <p:nvPr>
            <p:ph idx="1"/>
          </p:nvPr>
        </p:nvSpPr>
        <p:spPr/>
        <p:txBody>
          <a:bodyPr/>
          <a:lstStyle/>
          <a:p>
            <a:r>
              <a:rPr lang="es-ES" dirty="0"/>
              <a:t>Evaluación individual [expertos de la comisión técnica de evaluación] según prioridades de la convocatoria. Pares.</a:t>
            </a:r>
          </a:p>
          <a:p>
            <a:pPr lvl="1"/>
            <a:r>
              <a:rPr lang="es-ES" dirty="0"/>
              <a:t>Perspectiva científica</a:t>
            </a:r>
          </a:p>
          <a:p>
            <a:pPr lvl="1"/>
            <a:r>
              <a:rPr lang="es-ES" dirty="0"/>
              <a:t>Perspectiva estratégica</a:t>
            </a:r>
          </a:p>
          <a:p>
            <a:r>
              <a:rPr lang="es-ES" dirty="0"/>
              <a:t>Evaluación en panel. Consensuar una propuesta para que no haya discrepancias en criterios no tangibles.</a:t>
            </a:r>
          </a:p>
          <a:p>
            <a:r>
              <a:rPr lang="es-ES" dirty="0"/>
              <a:t>Redacción del acta que incluye la evaluación y las calificaciones individuales.</a:t>
            </a:r>
          </a:p>
          <a:p>
            <a:endParaRPr lang="es-ES" dirty="0"/>
          </a:p>
        </p:txBody>
      </p:sp>
      <p:sp>
        <p:nvSpPr>
          <p:cNvPr id="4" name="Marcador de pie de página 3">
            <a:extLst>
              <a:ext uri="{FF2B5EF4-FFF2-40B4-BE49-F238E27FC236}">
                <a16:creationId xmlns:a16="http://schemas.microsoft.com/office/drawing/2014/main" id="{DC08AC53-E47B-A689-197C-075E769D0904}"/>
              </a:ext>
            </a:extLst>
          </p:cNvPr>
          <p:cNvSpPr>
            <a:spLocks noGrp="1"/>
          </p:cNvSpPr>
          <p:nvPr>
            <p:ph type="ftr" sz="quarter" idx="10"/>
          </p:nvPr>
        </p:nvSpPr>
        <p:spPr/>
        <p:txBody>
          <a:bodyPr/>
          <a:lstStyle/>
          <a:p>
            <a:r>
              <a:rPr lang="es-ES" dirty="0"/>
              <a:t>Evaluación en convocatorias competitivas</a:t>
            </a:r>
          </a:p>
        </p:txBody>
      </p:sp>
    </p:spTree>
    <p:extLst>
      <p:ext uri="{BB962C8B-B14F-4D97-AF65-F5344CB8AC3E}">
        <p14:creationId xmlns:p14="http://schemas.microsoft.com/office/powerpoint/2010/main" val="925702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p:cNvSpPr>
            <a:spLocks noGrp="1"/>
          </p:cNvSpPr>
          <p:nvPr>
            <p:ph type="ftr" sz="quarter" idx="10"/>
          </p:nvPr>
        </p:nvSpPr>
        <p:spPr>
          <a:xfrm>
            <a:off x="123242" y="6558657"/>
            <a:ext cx="1400758" cy="72063"/>
          </a:xfrm>
        </p:spPr>
        <p:txBody>
          <a:bodyPr/>
          <a:lstStyle/>
          <a:p>
            <a:r>
              <a:rPr lang="es-ES" dirty="0"/>
              <a:t>Taller - evaluación</a:t>
            </a:r>
          </a:p>
        </p:txBody>
      </p:sp>
      <p:sp>
        <p:nvSpPr>
          <p:cNvPr id="8" name="CuadroTexto 7"/>
          <p:cNvSpPr txBox="1"/>
          <p:nvPr/>
        </p:nvSpPr>
        <p:spPr>
          <a:xfrm>
            <a:off x="241536" y="683605"/>
            <a:ext cx="9043934" cy="6032421"/>
          </a:xfrm>
          <a:prstGeom prst="rect">
            <a:avLst/>
          </a:prstGeom>
          <a:noFill/>
        </p:spPr>
        <p:txBody>
          <a:bodyPr wrap="square" rtlCol="0">
            <a:spAutoFit/>
          </a:bodyPr>
          <a:lstStyle/>
          <a:p>
            <a:r>
              <a:rPr lang="es-ES" sz="2000" b="1" dirty="0">
                <a:solidFill>
                  <a:schemeClr val="tx1"/>
                </a:solidFill>
                <a:effectLst/>
                <a:latin typeface="+mn-lt"/>
              </a:rPr>
              <a:t>Relevancia, aplicabilidad y capacidad de transferencia del proyecto: Impacto en salud, económico y social.</a:t>
            </a:r>
          </a:p>
          <a:p>
            <a:endParaRPr lang="es-ES" sz="2000" dirty="0">
              <a:solidFill>
                <a:schemeClr val="tx1"/>
              </a:solidFill>
              <a:effectLst/>
              <a:latin typeface="+mn-lt"/>
            </a:endParaRPr>
          </a:p>
          <a:p>
            <a:r>
              <a:rPr lang="es-ES_tradnl" sz="2000" b="1" u="sng" dirty="0">
                <a:solidFill>
                  <a:srgbClr val="FF0000"/>
                </a:solidFill>
                <a:effectLst/>
                <a:latin typeface="+mn-lt"/>
              </a:rPr>
              <a:t>RELEVANCIA (0-15 </a:t>
            </a:r>
            <a:r>
              <a:rPr lang="es-ES_tradnl" sz="2000" b="1" u="sng" dirty="0" err="1">
                <a:solidFill>
                  <a:srgbClr val="FF0000"/>
                </a:solidFill>
                <a:effectLst/>
                <a:latin typeface="+mn-lt"/>
              </a:rPr>
              <a:t>pts</a:t>
            </a:r>
            <a:r>
              <a:rPr lang="es-ES_tradnl" sz="2000" b="1" u="sng" dirty="0">
                <a:solidFill>
                  <a:srgbClr val="FF0000"/>
                </a:solidFill>
                <a:effectLst/>
                <a:latin typeface="+mn-lt"/>
              </a:rPr>
              <a:t>)</a:t>
            </a:r>
          </a:p>
          <a:p>
            <a:endParaRPr lang="es-ES" sz="2000" dirty="0">
              <a:solidFill>
                <a:schemeClr val="tx1"/>
              </a:solidFill>
              <a:effectLst/>
              <a:latin typeface="+mn-lt"/>
            </a:endParaRPr>
          </a:p>
          <a:p>
            <a:endParaRPr lang="es-ES" sz="2000" dirty="0">
              <a:solidFill>
                <a:schemeClr val="tx1"/>
              </a:solidFill>
              <a:effectLst/>
              <a:latin typeface="+mn-lt"/>
            </a:endParaRPr>
          </a:p>
          <a:p>
            <a:endParaRPr lang="es-ES" sz="2000" dirty="0">
              <a:solidFill>
                <a:schemeClr val="tx1"/>
              </a:solidFill>
              <a:effectLst/>
              <a:latin typeface="+mn-lt"/>
            </a:endParaRPr>
          </a:p>
          <a:p>
            <a:r>
              <a:rPr lang="es-ES" sz="2000" dirty="0">
                <a:solidFill>
                  <a:schemeClr val="tx1"/>
                </a:solidFill>
                <a:effectLst/>
                <a:latin typeface="+mn-lt"/>
              </a:rPr>
              <a:t>-Defina la </a:t>
            </a:r>
            <a:r>
              <a:rPr lang="es-ES" sz="2000" b="1" u="sng" dirty="0">
                <a:solidFill>
                  <a:schemeClr val="tx1"/>
                </a:solidFill>
                <a:effectLst/>
                <a:latin typeface="+mn-lt"/>
              </a:rPr>
              <a:t>necesidad no cubierta </a:t>
            </a:r>
            <a:r>
              <a:rPr lang="es-ES" sz="2000" dirty="0">
                <a:solidFill>
                  <a:schemeClr val="tx1"/>
                </a:solidFill>
                <a:effectLst/>
                <a:latin typeface="+mn-lt"/>
              </a:rPr>
              <a:t>a la que el proyecto pretende responder, la dimensión de la misma y el método de cálculo de esa dimensión. </a:t>
            </a:r>
            <a:r>
              <a:rPr lang="es-ES" sz="1800" dirty="0">
                <a:solidFill>
                  <a:srgbClr val="FF0000"/>
                </a:solidFill>
                <a:effectLst/>
                <a:latin typeface="+mn-lt"/>
              </a:rPr>
              <a:t>¿Por qué haces este estudio? ¿a qué gap de conocimiento quieres responder?</a:t>
            </a:r>
            <a:r>
              <a:rPr lang="es-ES" sz="1800" i="1" u="sng" dirty="0">
                <a:solidFill>
                  <a:srgbClr val="FF0000"/>
                </a:solidFill>
                <a:effectLst/>
                <a:latin typeface="+mn-lt"/>
              </a:rPr>
              <a:t> </a:t>
            </a:r>
            <a:r>
              <a:rPr lang="es-ES" sz="1800" i="1" u="sng" dirty="0">
                <a:solidFill>
                  <a:schemeClr val="accent1">
                    <a:lumMod val="50000"/>
                  </a:schemeClr>
                </a:solidFill>
                <a:effectLst/>
                <a:latin typeface="+mn-lt"/>
              </a:rPr>
              <a:t>Estado del arte </a:t>
            </a:r>
            <a:r>
              <a:rPr lang="es-ES" sz="1800" dirty="0">
                <a:solidFill>
                  <a:schemeClr val="accent1">
                    <a:lumMod val="50000"/>
                  </a:schemeClr>
                </a:solidFill>
                <a:effectLst/>
                <a:latin typeface="+mn-lt"/>
              </a:rPr>
              <a:t> </a:t>
            </a:r>
            <a:r>
              <a:rPr lang="es-ES" sz="1800" b="1" u="sng" dirty="0">
                <a:solidFill>
                  <a:schemeClr val="accent5">
                    <a:lumMod val="50000"/>
                  </a:schemeClr>
                </a:solidFill>
                <a:effectLst/>
                <a:latin typeface="+mn-lt"/>
              </a:rPr>
              <a:t>Cifras (epidemiológicas, económicas)</a:t>
            </a:r>
          </a:p>
          <a:p>
            <a:endParaRPr lang="es-ES" sz="1800" b="1" dirty="0">
              <a:solidFill>
                <a:schemeClr val="tx1">
                  <a:lumMod val="50000"/>
                  <a:lumOff val="50000"/>
                </a:schemeClr>
              </a:solidFill>
              <a:effectLst/>
              <a:latin typeface="+mn-lt"/>
            </a:endParaRPr>
          </a:p>
          <a:p>
            <a:endParaRPr lang="es-ES" sz="2000" dirty="0">
              <a:solidFill>
                <a:schemeClr val="tx1">
                  <a:lumMod val="50000"/>
                  <a:lumOff val="50000"/>
                </a:schemeClr>
              </a:solidFill>
              <a:effectLst/>
              <a:latin typeface="+mn-lt"/>
            </a:endParaRPr>
          </a:p>
          <a:p>
            <a:r>
              <a:rPr lang="es-ES" sz="2000" dirty="0">
                <a:solidFill>
                  <a:schemeClr val="tx1"/>
                </a:solidFill>
                <a:effectLst/>
                <a:latin typeface="+mn-lt"/>
              </a:rPr>
              <a:t>-Describa la </a:t>
            </a:r>
            <a:r>
              <a:rPr lang="es-ES" sz="2000" b="1" u="sng" dirty="0">
                <a:solidFill>
                  <a:schemeClr val="tx1"/>
                </a:solidFill>
                <a:effectLst/>
                <a:latin typeface="+mn-lt"/>
              </a:rPr>
              <a:t>contribución esperable </a:t>
            </a:r>
            <a:r>
              <a:rPr lang="es-ES" sz="2000" dirty="0">
                <a:solidFill>
                  <a:schemeClr val="tx1"/>
                </a:solidFill>
                <a:effectLst/>
                <a:latin typeface="+mn-lt"/>
              </a:rPr>
              <a:t>al avance del conocimiento científico en salud que resultaría de la ejecución del proyecto. </a:t>
            </a:r>
            <a:r>
              <a:rPr lang="es-ES" sz="1800" dirty="0">
                <a:solidFill>
                  <a:srgbClr val="336699"/>
                </a:solidFill>
                <a:effectLst/>
                <a:latin typeface="+mn-lt"/>
              </a:rPr>
              <a:t>Incluye una estimación (formal/informal) del impacto en salud y su adecuación a la contribución esperable del proyecto. </a:t>
            </a:r>
            <a:r>
              <a:rPr lang="es-ES" sz="1800" i="1" u="sng" dirty="0">
                <a:solidFill>
                  <a:schemeClr val="accent1">
                    <a:lumMod val="50000"/>
                  </a:schemeClr>
                </a:solidFill>
                <a:effectLst/>
                <a:latin typeface="+mn-lt"/>
              </a:rPr>
              <a:t>Hipótesis/Objetivo. </a:t>
            </a:r>
            <a:r>
              <a:rPr lang="es-ES" sz="1800" i="1" u="sng" dirty="0">
                <a:solidFill>
                  <a:srgbClr val="4472C4"/>
                </a:solidFill>
                <a:effectLst/>
                <a:highlight>
                  <a:srgbClr val="FFFF00"/>
                </a:highlight>
                <a:latin typeface="»≥á˛"/>
              </a:rPr>
              <a:t>L</a:t>
            </a:r>
            <a:r>
              <a:rPr lang="es-ES" sz="1800" i="1" dirty="0">
                <a:solidFill>
                  <a:srgbClr val="4472C4"/>
                </a:solidFill>
                <a:effectLst/>
                <a:highlight>
                  <a:srgbClr val="FFFF00"/>
                </a:highlight>
                <a:latin typeface="»≥á˛"/>
                <a:ea typeface="Calibri" panose="020F0502020204030204" pitchFamily="34" charset="0"/>
                <a:cs typeface="»≥á˛"/>
              </a:rPr>
              <a:t>íneas estratégicas/Prioridades temáticas de la AES </a:t>
            </a:r>
            <a:endParaRPr lang="es-ES" sz="1800" i="1" u="sng" dirty="0">
              <a:solidFill>
                <a:schemeClr val="accent1">
                  <a:lumMod val="50000"/>
                </a:schemeClr>
              </a:solidFill>
              <a:effectLst/>
              <a:highlight>
                <a:srgbClr val="FFFF00"/>
              </a:highlight>
              <a:latin typeface="+mn-lt"/>
            </a:endParaRPr>
          </a:p>
          <a:p>
            <a:endParaRPr lang="es-ES" sz="1800" u="sng" dirty="0">
              <a:solidFill>
                <a:schemeClr val="accent1">
                  <a:lumMod val="50000"/>
                </a:schemeClr>
              </a:solidFill>
              <a:effectLst/>
              <a:latin typeface="+mn-lt"/>
            </a:endParaRPr>
          </a:p>
          <a:p>
            <a:r>
              <a:rPr lang="es-ES" sz="1800" i="1" u="sng" dirty="0">
                <a:solidFill>
                  <a:schemeClr val="tx1">
                    <a:lumMod val="50000"/>
                    <a:lumOff val="50000"/>
                  </a:schemeClr>
                </a:solidFill>
                <a:effectLst/>
                <a:latin typeface="+mn-lt"/>
              </a:rPr>
              <a:t>*2 párrafos o 1, con continuidad. </a:t>
            </a:r>
            <a:r>
              <a:rPr lang="es-ES" sz="1800" i="1" u="sng" dirty="0">
                <a:solidFill>
                  <a:schemeClr val="tx1">
                    <a:lumMod val="50000"/>
                    <a:lumOff val="50000"/>
                  </a:schemeClr>
                </a:solidFill>
                <a:effectLst/>
                <a:highlight>
                  <a:srgbClr val="FFFF00"/>
                </a:highlight>
                <a:latin typeface="+mn-lt"/>
              </a:rPr>
              <a:t>NOVEDOSO?</a:t>
            </a:r>
          </a:p>
          <a:p>
            <a:endParaRPr lang="es-ES" sz="2000" dirty="0">
              <a:solidFill>
                <a:schemeClr val="tx1"/>
              </a:solidFill>
              <a:effectLst/>
              <a:latin typeface="+mn-lt"/>
            </a:endParaRPr>
          </a:p>
        </p:txBody>
      </p:sp>
      <p:sp>
        <p:nvSpPr>
          <p:cNvPr id="2" name="CuadroTexto 1">
            <a:extLst>
              <a:ext uri="{FF2B5EF4-FFF2-40B4-BE49-F238E27FC236}">
                <a16:creationId xmlns:a16="http://schemas.microsoft.com/office/drawing/2014/main" id="{052152B8-49FE-7A66-9208-5354836283A4}"/>
              </a:ext>
            </a:extLst>
          </p:cNvPr>
          <p:cNvSpPr txBox="1"/>
          <p:nvPr/>
        </p:nvSpPr>
        <p:spPr>
          <a:xfrm>
            <a:off x="526544" y="25400"/>
            <a:ext cx="5054859" cy="461665"/>
          </a:xfrm>
          <a:prstGeom prst="rect">
            <a:avLst/>
          </a:prstGeom>
          <a:noFill/>
        </p:spPr>
        <p:txBody>
          <a:bodyPr wrap="square" rtlCol="0">
            <a:spAutoFit/>
          </a:bodyPr>
          <a:lstStyle/>
          <a:p>
            <a:r>
              <a:rPr lang="es-ES" sz="2400" dirty="0">
                <a:solidFill>
                  <a:schemeClr val="tx1"/>
                </a:solidFill>
                <a:effectLst/>
                <a:latin typeface="+mn-lt"/>
              </a:rPr>
              <a:t>SECCIÓN MARCO ESTRATÉGICO</a:t>
            </a:r>
          </a:p>
        </p:txBody>
      </p:sp>
      <p:pic>
        <p:nvPicPr>
          <p:cNvPr id="4104" name="Picture 8" descr="Concepto de manos medicas">
            <a:extLst>
              <a:ext uri="{FF2B5EF4-FFF2-40B4-BE49-F238E27FC236}">
                <a16:creationId xmlns:a16="http://schemas.microsoft.com/office/drawing/2014/main" id="{A8008267-1F23-FA83-95AF-6A80ED2BCF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9155" y="1178377"/>
            <a:ext cx="1532266" cy="1532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09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p:cNvSpPr>
            <a:spLocks noGrp="1"/>
          </p:cNvSpPr>
          <p:nvPr>
            <p:ph type="ftr" sz="quarter" idx="10"/>
          </p:nvPr>
        </p:nvSpPr>
        <p:spPr/>
        <p:txBody>
          <a:bodyPr/>
          <a:lstStyle/>
          <a:p>
            <a:r>
              <a:rPr lang="es-ES"/>
              <a:t>Taller - evaluación</a:t>
            </a:r>
            <a:endParaRPr lang="es-ES" dirty="0"/>
          </a:p>
        </p:txBody>
      </p:sp>
      <p:sp>
        <p:nvSpPr>
          <p:cNvPr id="8" name="CuadroTexto 7"/>
          <p:cNvSpPr txBox="1"/>
          <p:nvPr/>
        </p:nvSpPr>
        <p:spPr>
          <a:xfrm>
            <a:off x="268491" y="678738"/>
            <a:ext cx="9369018" cy="6093976"/>
          </a:xfrm>
          <a:prstGeom prst="rect">
            <a:avLst/>
          </a:prstGeom>
          <a:noFill/>
        </p:spPr>
        <p:txBody>
          <a:bodyPr wrap="square" rtlCol="0">
            <a:spAutoFit/>
          </a:bodyPr>
          <a:lstStyle/>
          <a:p>
            <a:r>
              <a:rPr lang="es-ES" sz="2000" b="1" dirty="0">
                <a:solidFill>
                  <a:schemeClr val="tx1"/>
                </a:solidFill>
                <a:effectLst/>
                <a:latin typeface="+mn-lt"/>
              </a:rPr>
              <a:t>Relevancia, aplicabilidad y capacidad de transferencia del proyecto: </a:t>
            </a:r>
          </a:p>
          <a:p>
            <a:r>
              <a:rPr lang="es-ES" sz="2000" b="1" dirty="0">
                <a:solidFill>
                  <a:schemeClr val="tx1"/>
                </a:solidFill>
                <a:effectLst/>
                <a:latin typeface="+mn-lt"/>
              </a:rPr>
              <a:t>Impacto en salud, económico y social.</a:t>
            </a:r>
          </a:p>
          <a:p>
            <a:endParaRPr lang="es-ES" sz="2000" dirty="0">
              <a:solidFill>
                <a:schemeClr val="tx1"/>
              </a:solidFill>
              <a:effectLst/>
              <a:latin typeface="+mn-lt"/>
            </a:endParaRPr>
          </a:p>
          <a:p>
            <a:r>
              <a:rPr lang="es-ES_tradnl" sz="2000" b="1" u="sng" dirty="0">
                <a:solidFill>
                  <a:srgbClr val="FF0000"/>
                </a:solidFill>
                <a:effectLst/>
                <a:latin typeface="+mn-lt"/>
              </a:rPr>
              <a:t>APLICABILIDAD (0-12 </a:t>
            </a:r>
            <a:r>
              <a:rPr lang="es-ES_tradnl" sz="2000" b="1" u="sng" dirty="0" err="1">
                <a:solidFill>
                  <a:srgbClr val="FF0000"/>
                </a:solidFill>
                <a:effectLst/>
                <a:latin typeface="+mn-lt"/>
              </a:rPr>
              <a:t>pts</a:t>
            </a:r>
            <a:r>
              <a:rPr lang="es-ES_tradnl" sz="2000" b="1" u="sng" dirty="0">
                <a:solidFill>
                  <a:srgbClr val="FF0000"/>
                </a:solidFill>
                <a:effectLst/>
                <a:latin typeface="+mn-lt"/>
              </a:rPr>
              <a:t>)</a:t>
            </a:r>
          </a:p>
          <a:p>
            <a:endParaRPr lang="es-ES" sz="2000" dirty="0">
              <a:solidFill>
                <a:schemeClr val="tx1"/>
              </a:solidFill>
              <a:effectLst/>
              <a:latin typeface="+mn-lt"/>
            </a:endParaRPr>
          </a:p>
          <a:p>
            <a:r>
              <a:rPr lang="es-ES" sz="2000" dirty="0">
                <a:solidFill>
                  <a:schemeClr val="tx1"/>
                </a:solidFill>
                <a:effectLst/>
                <a:latin typeface="+mn-lt"/>
              </a:rPr>
              <a:t>-</a:t>
            </a:r>
            <a:r>
              <a:rPr lang="es-ES" sz="2000" dirty="0">
                <a:solidFill>
                  <a:schemeClr val="tx1"/>
                </a:solidFill>
                <a:effectLst/>
              </a:rPr>
              <a:t>Establecer si la aplicabilidad del proyecto </a:t>
            </a:r>
            <a:r>
              <a:rPr lang="es-ES" sz="2000" b="1" dirty="0">
                <a:solidFill>
                  <a:schemeClr val="tx1"/>
                </a:solidFill>
                <a:effectLst/>
              </a:rPr>
              <a:t>será inmediata </a:t>
            </a:r>
            <a:r>
              <a:rPr lang="es-ES" sz="2000" dirty="0">
                <a:solidFill>
                  <a:schemeClr val="tx1"/>
                </a:solidFill>
                <a:effectLst/>
              </a:rPr>
              <a:t>o si precisará de </a:t>
            </a:r>
            <a:r>
              <a:rPr lang="es-ES" sz="2000" b="1" dirty="0">
                <a:solidFill>
                  <a:schemeClr val="tx1"/>
                </a:solidFill>
                <a:effectLst/>
              </a:rPr>
              <a:t>estudios adicionales (diferida)</a:t>
            </a:r>
            <a:r>
              <a:rPr lang="es-ES" sz="2000" dirty="0">
                <a:solidFill>
                  <a:schemeClr val="tx1"/>
                </a:solidFill>
                <a:effectLst/>
              </a:rPr>
              <a:t>. </a:t>
            </a:r>
            <a:r>
              <a:rPr lang="es-ES" sz="2000" dirty="0">
                <a:solidFill>
                  <a:srgbClr val="FF0000"/>
                </a:solidFill>
                <a:effectLst/>
              </a:rPr>
              <a:t>¿Pará qué va a servir? ¿Contexto de uso? ¿A quién? -vulnerabilidad</a:t>
            </a:r>
          </a:p>
          <a:p>
            <a:endParaRPr lang="es-ES" sz="2000" dirty="0">
              <a:solidFill>
                <a:schemeClr val="tx1"/>
              </a:solidFill>
              <a:effectLst/>
            </a:endParaRPr>
          </a:p>
          <a:p>
            <a:pPr marL="342900" indent="-342900">
              <a:buFont typeface="Wingdings" pitchFamily="2" charset="2"/>
              <a:buChar char="ü"/>
            </a:pPr>
            <a:r>
              <a:rPr lang="es-ES" sz="2000" b="1" dirty="0">
                <a:solidFill>
                  <a:schemeClr val="tx1"/>
                </a:solidFill>
                <a:effectLst/>
              </a:rPr>
              <a:t>Inmediata</a:t>
            </a:r>
            <a:r>
              <a:rPr lang="es-ES" sz="2000" dirty="0">
                <a:solidFill>
                  <a:schemeClr val="tx1"/>
                </a:solidFill>
                <a:effectLst/>
              </a:rPr>
              <a:t> (muy pocos)</a:t>
            </a:r>
            <a:r>
              <a:rPr lang="es-ES" sz="2000" dirty="0">
                <a:solidFill>
                  <a:schemeClr val="tx1"/>
                </a:solidFill>
                <a:effectLst/>
                <a:sym typeface="Wingdings" pitchFamily="2" charset="2"/>
              </a:rPr>
              <a:t> justificarla muy bien</a:t>
            </a:r>
            <a:endParaRPr lang="es-ES" sz="2000" dirty="0">
              <a:solidFill>
                <a:schemeClr val="tx1"/>
              </a:solidFill>
              <a:effectLst/>
            </a:endParaRPr>
          </a:p>
          <a:p>
            <a:pPr marL="342900" indent="-342900">
              <a:buFont typeface="Wingdings" pitchFamily="2" charset="2"/>
              <a:buChar char="ü"/>
            </a:pPr>
            <a:r>
              <a:rPr lang="es-ES" sz="2000" b="1" dirty="0">
                <a:solidFill>
                  <a:schemeClr val="tx1"/>
                </a:solidFill>
                <a:effectLst/>
              </a:rPr>
              <a:t>Diferida </a:t>
            </a:r>
            <a:r>
              <a:rPr lang="es-ES" sz="1800" dirty="0">
                <a:solidFill>
                  <a:schemeClr val="tx1"/>
                </a:solidFill>
                <a:effectLst/>
                <a:sym typeface="Wingdings" pitchFamily="2" charset="2"/>
              </a:rPr>
              <a:t> </a:t>
            </a:r>
            <a:r>
              <a:rPr lang="es-ES" sz="1800" dirty="0">
                <a:solidFill>
                  <a:srgbClr val="FF0000"/>
                </a:solidFill>
                <a:effectLst/>
              </a:rPr>
              <a:t>Definir qué tipo de estudio</a:t>
            </a:r>
            <a:r>
              <a:rPr lang="es-ES" sz="1800" dirty="0">
                <a:solidFill>
                  <a:schemeClr val="tx1"/>
                </a:solidFill>
                <a:effectLst/>
              </a:rPr>
              <a:t>, </a:t>
            </a:r>
            <a:r>
              <a:rPr lang="es-ES" sz="1800" dirty="0">
                <a:solidFill>
                  <a:srgbClr val="336699"/>
                </a:solidFill>
                <a:effectLst/>
              </a:rPr>
              <a:t>validación externa en una cohorte independiente? Multicéntrico? Ensayo-clínico? Evaluación del impacto incorporación? Coste-efectividad? </a:t>
            </a:r>
            <a:r>
              <a:rPr lang="es-ES" sz="1800" dirty="0">
                <a:solidFill>
                  <a:srgbClr val="FF0000"/>
                </a:solidFill>
                <a:effectLst/>
              </a:rPr>
              <a:t>Otros pasos?</a:t>
            </a:r>
          </a:p>
          <a:p>
            <a:r>
              <a:rPr lang="es-ES_tradnl" sz="1800" dirty="0">
                <a:solidFill>
                  <a:schemeClr val="tx1"/>
                </a:solidFill>
                <a:effectLst/>
              </a:rPr>
              <a:t>	       </a:t>
            </a:r>
            <a:r>
              <a:rPr lang="es-ES_tradnl" sz="1800" dirty="0">
                <a:solidFill>
                  <a:schemeClr val="tx1"/>
                </a:solidFill>
                <a:effectLst/>
                <a:sym typeface="Wingdings" pitchFamily="2" charset="2"/>
              </a:rPr>
              <a:t> </a:t>
            </a:r>
            <a:r>
              <a:rPr lang="es-ES" sz="1800" dirty="0">
                <a:solidFill>
                  <a:schemeClr val="tx1"/>
                </a:solidFill>
                <a:effectLst/>
              </a:rPr>
              <a:t>Establezca si el proyecto generaría </a:t>
            </a:r>
            <a:r>
              <a:rPr lang="es-ES" sz="1800" dirty="0">
                <a:solidFill>
                  <a:srgbClr val="FF0000"/>
                </a:solidFill>
                <a:effectLst/>
              </a:rPr>
              <a:t>retos regulatorios y/o organizativos </a:t>
            </a:r>
            <a:r>
              <a:rPr lang="es-ES" sz="1800" dirty="0">
                <a:solidFill>
                  <a:srgbClr val="336699"/>
                </a:solidFill>
                <a:effectLst/>
              </a:rPr>
              <a:t>(sistemas información, HCI)</a:t>
            </a:r>
            <a:r>
              <a:rPr lang="es-ES" sz="1800" b="1" dirty="0">
                <a:solidFill>
                  <a:srgbClr val="336699"/>
                </a:solidFill>
                <a:effectLst/>
              </a:rPr>
              <a:t> </a:t>
            </a:r>
            <a:r>
              <a:rPr lang="es-ES" sz="1800" dirty="0">
                <a:solidFill>
                  <a:schemeClr val="tx1"/>
                </a:solidFill>
                <a:effectLst/>
              </a:rPr>
              <a:t>para su implementación en el SNS y, en su caso, la dimensión de las reformas que eventualmente se precisarían. </a:t>
            </a:r>
            <a:r>
              <a:rPr lang="es-ES" sz="1800" dirty="0">
                <a:solidFill>
                  <a:srgbClr val="FF0000"/>
                </a:solidFill>
                <a:effectLst/>
              </a:rPr>
              <a:t>NO/Sí, cuáles?</a:t>
            </a:r>
          </a:p>
          <a:p>
            <a:endParaRPr lang="es-ES" sz="2000" dirty="0">
              <a:solidFill>
                <a:srgbClr val="FF0000"/>
              </a:solidFill>
              <a:effectLst/>
            </a:endParaRPr>
          </a:p>
          <a:p>
            <a:endParaRPr lang="es-ES" sz="2000" dirty="0">
              <a:solidFill>
                <a:srgbClr val="FF0000"/>
              </a:solidFill>
              <a:effectLst/>
            </a:endParaRPr>
          </a:p>
          <a:p>
            <a:r>
              <a:rPr lang="es-ES" sz="2000" dirty="0">
                <a:solidFill>
                  <a:srgbClr val="FF0000"/>
                </a:solidFill>
                <a:effectLst/>
              </a:rPr>
              <a:t>-Vulnerabilidad </a:t>
            </a:r>
            <a:r>
              <a:rPr lang="es-ES" sz="2000" dirty="0">
                <a:solidFill>
                  <a:schemeClr val="tx1"/>
                </a:solidFill>
                <a:effectLst/>
              </a:rPr>
              <a:t>de la población- problema abordado (en su caso)</a:t>
            </a:r>
            <a:endParaRPr lang="es-ES_tradnl" sz="2000" dirty="0">
              <a:solidFill>
                <a:schemeClr val="tx1"/>
              </a:solidFill>
              <a:effectLst/>
            </a:endParaRPr>
          </a:p>
          <a:p>
            <a:endParaRPr lang="es-ES" sz="2000" dirty="0">
              <a:solidFill>
                <a:schemeClr val="tx1"/>
              </a:solidFill>
              <a:effectLst/>
            </a:endParaRPr>
          </a:p>
        </p:txBody>
      </p:sp>
      <p:sp>
        <p:nvSpPr>
          <p:cNvPr id="2" name="CuadroTexto 1">
            <a:extLst>
              <a:ext uri="{FF2B5EF4-FFF2-40B4-BE49-F238E27FC236}">
                <a16:creationId xmlns:a16="http://schemas.microsoft.com/office/drawing/2014/main" id="{F733C5C7-253E-DCCF-A2A8-583FB34D3871}"/>
              </a:ext>
            </a:extLst>
          </p:cNvPr>
          <p:cNvSpPr txBox="1"/>
          <p:nvPr/>
        </p:nvSpPr>
        <p:spPr>
          <a:xfrm>
            <a:off x="526544" y="25400"/>
            <a:ext cx="5054859" cy="461665"/>
          </a:xfrm>
          <a:prstGeom prst="rect">
            <a:avLst/>
          </a:prstGeom>
          <a:noFill/>
        </p:spPr>
        <p:txBody>
          <a:bodyPr wrap="square" rtlCol="0">
            <a:spAutoFit/>
          </a:bodyPr>
          <a:lstStyle/>
          <a:p>
            <a:r>
              <a:rPr lang="es-ES" sz="2400" dirty="0">
                <a:solidFill>
                  <a:schemeClr val="tx1"/>
                </a:solidFill>
                <a:effectLst/>
                <a:latin typeface="+mn-lt"/>
              </a:rPr>
              <a:t>SECCIÓN MARCO ESTRATÉGICO</a:t>
            </a:r>
          </a:p>
        </p:txBody>
      </p:sp>
    </p:spTree>
    <p:extLst>
      <p:ext uri="{BB962C8B-B14F-4D97-AF65-F5344CB8AC3E}">
        <p14:creationId xmlns:p14="http://schemas.microsoft.com/office/powerpoint/2010/main" val="2747184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p:cNvSpPr>
            <a:spLocks noGrp="1"/>
          </p:cNvSpPr>
          <p:nvPr>
            <p:ph type="ftr" sz="quarter" idx="10"/>
          </p:nvPr>
        </p:nvSpPr>
        <p:spPr/>
        <p:txBody>
          <a:bodyPr/>
          <a:lstStyle/>
          <a:p>
            <a:r>
              <a:rPr lang="es-ES"/>
              <a:t>Taller - evaluación</a:t>
            </a:r>
            <a:endParaRPr lang="es-ES" dirty="0"/>
          </a:p>
        </p:txBody>
      </p:sp>
      <p:sp>
        <p:nvSpPr>
          <p:cNvPr id="8" name="CuadroTexto 7"/>
          <p:cNvSpPr txBox="1"/>
          <p:nvPr/>
        </p:nvSpPr>
        <p:spPr>
          <a:xfrm>
            <a:off x="152851" y="672395"/>
            <a:ext cx="9715049" cy="8525411"/>
          </a:xfrm>
          <a:prstGeom prst="rect">
            <a:avLst/>
          </a:prstGeom>
          <a:noFill/>
        </p:spPr>
        <p:txBody>
          <a:bodyPr wrap="square" lIns="91440" tIns="45720" rIns="91440" bIns="45720" rtlCol="0" anchor="t">
            <a:spAutoFit/>
          </a:bodyPr>
          <a:lstStyle/>
          <a:p>
            <a:r>
              <a:rPr lang="es-ES" sz="2000" b="1" dirty="0">
                <a:solidFill>
                  <a:schemeClr val="tx1"/>
                </a:solidFill>
                <a:effectLst/>
                <a:latin typeface="+mn-lt"/>
              </a:rPr>
              <a:t>Relevancia, aplicabilidad y capacidad de transferencia del proyecto: </a:t>
            </a:r>
          </a:p>
          <a:p>
            <a:r>
              <a:rPr lang="es-ES" sz="2000" b="1" dirty="0">
                <a:solidFill>
                  <a:schemeClr val="tx1"/>
                </a:solidFill>
                <a:effectLst/>
                <a:latin typeface="+mn-lt"/>
              </a:rPr>
              <a:t>Impacto en salud, económico y social</a:t>
            </a:r>
          </a:p>
          <a:p>
            <a:endParaRPr lang="es-ES" sz="2000" dirty="0">
              <a:solidFill>
                <a:schemeClr val="tx1"/>
              </a:solidFill>
              <a:effectLst/>
              <a:latin typeface="+mn-lt"/>
            </a:endParaRPr>
          </a:p>
          <a:p>
            <a:r>
              <a:rPr lang="es-ES_tradnl" sz="2000" b="1" u="sng" dirty="0">
                <a:solidFill>
                  <a:srgbClr val="FF0000"/>
                </a:solidFill>
                <a:effectLst/>
                <a:latin typeface="+mn-lt"/>
              </a:rPr>
              <a:t>CAPACIDAD DE TRANSFERENCIA (0-8 </a:t>
            </a:r>
            <a:r>
              <a:rPr lang="es-ES_tradnl" sz="2000" b="1" u="sng" dirty="0" err="1">
                <a:solidFill>
                  <a:srgbClr val="FF0000"/>
                </a:solidFill>
                <a:effectLst/>
                <a:latin typeface="+mn-lt"/>
              </a:rPr>
              <a:t>pts</a:t>
            </a:r>
            <a:r>
              <a:rPr lang="es-ES_tradnl" sz="2000" b="1" u="sng" dirty="0">
                <a:solidFill>
                  <a:srgbClr val="FF0000"/>
                </a:solidFill>
                <a:effectLst/>
                <a:latin typeface="+mn-lt"/>
              </a:rPr>
              <a:t>)</a:t>
            </a:r>
          </a:p>
          <a:p>
            <a:endParaRPr lang="es-ES_tradnl" sz="2000" dirty="0">
              <a:solidFill>
                <a:schemeClr val="tx1"/>
              </a:solidFill>
              <a:effectLst/>
              <a:latin typeface="+mn-lt"/>
            </a:endParaRPr>
          </a:p>
          <a:p>
            <a:r>
              <a:rPr lang="es-ES" sz="2000" dirty="0">
                <a:solidFill>
                  <a:schemeClr val="tx1"/>
                </a:solidFill>
                <a:effectLst/>
                <a:latin typeface="+mn-lt"/>
              </a:rPr>
              <a:t>-Explicar el tipo de transferibilidad del proyecto, ya sea en la clínica o en el sector productivo.</a:t>
            </a:r>
            <a:r>
              <a:rPr lang="es-ES" sz="2000" dirty="0">
                <a:solidFill>
                  <a:srgbClr val="FF0000"/>
                </a:solidFill>
                <a:effectLst/>
                <a:latin typeface="+mn-lt"/>
              </a:rPr>
              <a:t> Qué vas a hacer con tus resultados? En qué se traducen? En qué puede cambiar la práctica clínica? </a:t>
            </a:r>
            <a:r>
              <a:rPr lang="es-ES" sz="2000" dirty="0">
                <a:solidFill>
                  <a:schemeClr val="tx1"/>
                </a:solidFill>
                <a:effectLst/>
                <a:highlight>
                  <a:srgbClr val="FFFF00"/>
                </a:highlight>
                <a:latin typeface="+mn-lt"/>
              </a:rPr>
              <a:t>ACTUACIONES PREVISTAS</a:t>
            </a:r>
          </a:p>
          <a:p>
            <a:endParaRPr lang="es-ES" sz="2000" dirty="0">
              <a:solidFill>
                <a:srgbClr val="FF0000"/>
              </a:solidFill>
              <a:effectLst/>
              <a:latin typeface="+mn-lt"/>
            </a:endParaRPr>
          </a:p>
          <a:p>
            <a:pPr marL="342900" indent="-342900">
              <a:buFont typeface="Wingdings" pitchFamily="2" charset="2"/>
              <a:buChar char="ü"/>
            </a:pPr>
            <a:r>
              <a:rPr lang="es-ES" sz="2000" b="1" dirty="0">
                <a:solidFill>
                  <a:srgbClr val="FF0000"/>
                </a:solidFill>
                <a:effectLst/>
                <a:latin typeface="+mn-lt"/>
              </a:rPr>
              <a:t>Transferencia a la práctica clínica:  </a:t>
            </a:r>
          </a:p>
          <a:p>
            <a:pPr marL="800100" lvl="1" indent="-342900">
              <a:buFont typeface="Wingdings" pitchFamily="2" charset="2"/>
              <a:buChar char="§"/>
            </a:pPr>
            <a:r>
              <a:rPr lang="es-ES" sz="1800" dirty="0">
                <a:solidFill>
                  <a:srgbClr val="336699"/>
                </a:solidFill>
                <a:effectLst/>
                <a:latin typeface="+mn-lt"/>
              </a:rPr>
              <a:t>Guía Clínica o Revista-Referencia (preanalítica), </a:t>
            </a:r>
          </a:p>
          <a:p>
            <a:pPr lvl="1"/>
            <a:r>
              <a:rPr lang="es-ES" sz="1800" dirty="0">
                <a:solidFill>
                  <a:srgbClr val="336699"/>
                </a:solidFill>
                <a:effectLst/>
                <a:latin typeface="+mn-lt"/>
              </a:rPr>
              <a:t>artículo consenso, </a:t>
            </a:r>
            <a:r>
              <a:rPr lang="es-ES" sz="1800" dirty="0" err="1">
                <a:solidFill>
                  <a:srgbClr val="336699"/>
                </a:solidFill>
                <a:effectLst/>
                <a:latin typeface="+mn-lt"/>
              </a:rPr>
              <a:t>Rev.sist</a:t>
            </a:r>
            <a:r>
              <a:rPr lang="es-ES" sz="1800" dirty="0">
                <a:solidFill>
                  <a:srgbClr val="336699"/>
                </a:solidFill>
                <a:effectLst/>
                <a:latin typeface="+mn-lt"/>
              </a:rPr>
              <a:t>-meta</a:t>
            </a:r>
          </a:p>
          <a:p>
            <a:pPr marL="800100" lvl="1" indent="-342900">
              <a:buFont typeface="Wingdings" pitchFamily="2" charset="2"/>
              <a:buChar char="§"/>
            </a:pPr>
            <a:r>
              <a:rPr lang="es-ES" sz="1800" dirty="0">
                <a:solidFill>
                  <a:srgbClr val="336699"/>
                </a:solidFill>
                <a:effectLst/>
                <a:latin typeface="+mn-lt"/>
              </a:rPr>
              <a:t>Cartera de Servicios: hospital, SNS-O,SNS </a:t>
            </a:r>
          </a:p>
          <a:p>
            <a:pPr marL="342900" indent="-342900">
              <a:buFont typeface="Wingdings" pitchFamily="2" charset="2"/>
              <a:buChar char="ü"/>
            </a:pPr>
            <a:endParaRPr lang="es-ES" sz="2000" dirty="0">
              <a:solidFill>
                <a:srgbClr val="FF0000"/>
              </a:solidFill>
              <a:effectLst/>
              <a:latin typeface="+mn-lt"/>
            </a:endParaRPr>
          </a:p>
          <a:p>
            <a:pPr marL="342900" indent="-342900">
              <a:buFont typeface="Wingdings" pitchFamily="2" charset="2"/>
              <a:buChar char="ü"/>
            </a:pPr>
            <a:r>
              <a:rPr lang="es-ES" sz="2000" b="1" dirty="0">
                <a:solidFill>
                  <a:srgbClr val="FF0000"/>
                </a:solidFill>
                <a:effectLst/>
                <a:latin typeface="+mn-lt"/>
              </a:rPr>
              <a:t>Patente (sector productivo). Tu resultado es protegible? Sí o no-novedad</a:t>
            </a:r>
          </a:p>
          <a:p>
            <a:pPr marL="800100" lvl="1" indent="-342900">
              <a:buFont typeface="Wingdings" pitchFamily="2" charset="2"/>
              <a:buChar char="§"/>
            </a:pPr>
            <a:r>
              <a:rPr lang="es-ES" sz="1800" dirty="0">
                <a:solidFill>
                  <a:srgbClr val="336699"/>
                </a:solidFill>
                <a:effectLst/>
                <a:latin typeface="+mn-lt"/>
              </a:rPr>
              <a:t>Antes de la comunicación de resultados (tesis, TFM, TFG, publicaciones, congresos)</a:t>
            </a:r>
          </a:p>
          <a:p>
            <a:pPr marL="800100" lvl="1" indent="-342900">
              <a:buFont typeface="Wingdings" pitchFamily="2" charset="2"/>
              <a:buChar char="§"/>
            </a:pPr>
            <a:r>
              <a:rPr lang="es-ES" sz="1800" dirty="0">
                <a:solidFill>
                  <a:srgbClr val="336699"/>
                </a:solidFill>
                <a:effectLst/>
                <a:latin typeface="+mn-lt"/>
              </a:rPr>
              <a:t>Unidad de Innovación de </a:t>
            </a:r>
            <a:r>
              <a:rPr lang="es-ES" sz="1800" dirty="0" err="1">
                <a:solidFill>
                  <a:srgbClr val="336699"/>
                </a:solidFill>
                <a:effectLst/>
                <a:latin typeface="+mn-lt"/>
              </a:rPr>
              <a:t>Navarrabiomed</a:t>
            </a:r>
            <a:r>
              <a:rPr lang="es-ES" sz="1800" dirty="0">
                <a:solidFill>
                  <a:srgbClr val="336699"/>
                </a:solidFill>
                <a:effectLst/>
                <a:latin typeface="+mn-lt"/>
              </a:rPr>
              <a:t>-FMS para evaluar patentabilidad. </a:t>
            </a:r>
            <a:r>
              <a:rPr lang="es-ES" sz="1800" dirty="0">
                <a:solidFill>
                  <a:srgbClr val="336699"/>
                </a:solidFill>
                <a:effectLst/>
                <a:highlight>
                  <a:srgbClr val="FFFF00"/>
                </a:highlight>
                <a:latin typeface="+mn-lt"/>
              </a:rPr>
              <a:t>Ejemplos.</a:t>
            </a:r>
          </a:p>
          <a:p>
            <a:pPr marL="800100" lvl="1" indent="-342900">
              <a:buFont typeface="Wingdings" pitchFamily="2" charset="2"/>
              <a:buChar char="§"/>
            </a:pPr>
            <a:r>
              <a:rPr lang="es-ES" sz="1800" dirty="0">
                <a:solidFill>
                  <a:srgbClr val="336699"/>
                </a:solidFill>
                <a:effectLst/>
                <a:latin typeface="+mn-lt"/>
              </a:rPr>
              <a:t>Licencia a empresas o plataformas de base tecnológica </a:t>
            </a:r>
          </a:p>
          <a:p>
            <a:pPr marL="342900" indent="-342900">
              <a:buFont typeface="Wingdings" pitchFamily="2" charset="2"/>
              <a:buChar char="ü"/>
            </a:pPr>
            <a:endParaRPr lang="es-ES" sz="2000" dirty="0">
              <a:solidFill>
                <a:srgbClr val="FF0000"/>
              </a:solidFill>
              <a:effectLst/>
              <a:latin typeface="+mn-lt"/>
            </a:endParaRPr>
          </a:p>
          <a:p>
            <a:pPr marL="342900" indent="-342900">
              <a:buFont typeface="Wingdings" pitchFamily="2" charset="2"/>
              <a:buChar char="ü"/>
            </a:pPr>
            <a:r>
              <a:rPr lang="es-ES" sz="2000" b="1" dirty="0">
                <a:solidFill>
                  <a:srgbClr val="FF0000"/>
                </a:solidFill>
                <a:effectLst/>
                <a:latin typeface="+mn-lt"/>
              </a:rPr>
              <a:t>Limitaciones para la transferencia efectiva</a:t>
            </a:r>
          </a:p>
          <a:p>
            <a:pPr marL="2171700" lvl="4" indent="-342900">
              <a:buFont typeface="Wingdings" pitchFamily="2" charset="2"/>
              <a:buChar char="§"/>
            </a:pPr>
            <a:endParaRPr lang="es-ES" sz="2000" dirty="0">
              <a:solidFill>
                <a:srgbClr val="FF0000"/>
              </a:solidFill>
              <a:effectLst/>
              <a:latin typeface="+mn-lt"/>
            </a:endParaRPr>
          </a:p>
          <a:p>
            <a:endParaRPr lang="es-ES" sz="2000" dirty="0">
              <a:solidFill>
                <a:schemeClr val="accent5">
                  <a:lumMod val="50000"/>
                </a:schemeClr>
              </a:solidFill>
              <a:effectLst/>
              <a:latin typeface="+mn-lt"/>
            </a:endParaRPr>
          </a:p>
          <a:p>
            <a:endParaRPr lang="es-ES" sz="2000" dirty="0">
              <a:solidFill>
                <a:schemeClr val="accent5">
                  <a:lumMod val="50000"/>
                </a:schemeClr>
              </a:solidFill>
              <a:effectLst/>
              <a:latin typeface="+mn-lt"/>
            </a:endParaRPr>
          </a:p>
          <a:p>
            <a:endParaRPr lang="es-ES" sz="2000" dirty="0">
              <a:solidFill>
                <a:schemeClr val="accent5">
                  <a:lumMod val="50000"/>
                </a:schemeClr>
              </a:solidFill>
              <a:effectLst/>
              <a:latin typeface="+mn-lt"/>
            </a:endParaRPr>
          </a:p>
          <a:p>
            <a:endParaRPr lang="es-ES" sz="2000" dirty="0">
              <a:solidFill>
                <a:schemeClr val="accent5">
                  <a:lumMod val="50000"/>
                </a:schemeClr>
              </a:solidFill>
              <a:effectLst/>
              <a:latin typeface="+mn-lt"/>
            </a:endParaRPr>
          </a:p>
          <a:p>
            <a:endParaRPr lang="es-ES" sz="2000" dirty="0">
              <a:solidFill>
                <a:schemeClr val="tx1"/>
              </a:solidFill>
              <a:effectLst/>
              <a:latin typeface="+mn-lt"/>
            </a:endParaRPr>
          </a:p>
          <a:p>
            <a:r>
              <a:rPr lang="es-ES" sz="2000" dirty="0">
                <a:solidFill>
                  <a:schemeClr val="tx1"/>
                </a:solidFill>
                <a:effectLst/>
                <a:latin typeface="+mn-lt"/>
              </a:rPr>
              <a:t>-Identificar posibles limitaciones para la implementación de los resultados.</a:t>
            </a:r>
          </a:p>
          <a:p>
            <a:endParaRPr lang="es-ES" sz="2000" dirty="0">
              <a:solidFill>
                <a:schemeClr val="tx1"/>
              </a:solidFill>
              <a:effectLst/>
              <a:latin typeface="+mn-lt"/>
            </a:endParaRPr>
          </a:p>
        </p:txBody>
      </p:sp>
      <p:sp>
        <p:nvSpPr>
          <p:cNvPr id="2" name="CuadroTexto 1">
            <a:extLst>
              <a:ext uri="{FF2B5EF4-FFF2-40B4-BE49-F238E27FC236}">
                <a16:creationId xmlns:a16="http://schemas.microsoft.com/office/drawing/2014/main" id="{D2EE7C00-313F-731B-1912-A623EC7644E7}"/>
              </a:ext>
            </a:extLst>
          </p:cNvPr>
          <p:cNvSpPr txBox="1"/>
          <p:nvPr/>
        </p:nvSpPr>
        <p:spPr>
          <a:xfrm>
            <a:off x="526544" y="25400"/>
            <a:ext cx="5054859" cy="461665"/>
          </a:xfrm>
          <a:prstGeom prst="rect">
            <a:avLst/>
          </a:prstGeom>
          <a:noFill/>
        </p:spPr>
        <p:txBody>
          <a:bodyPr wrap="square" rtlCol="0">
            <a:spAutoFit/>
          </a:bodyPr>
          <a:lstStyle/>
          <a:p>
            <a:r>
              <a:rPr lang="es-ES" sz="2400" dirty="0">
                <a:solidFill>
                  <a:schemeClr val="tx1"/>
                </a:solidFill>
                <a:effectLst/>
                <a:latin typeface="+mn-lt"/>
              </a:rPr>
              <a:t>SECCIÓN MARCO ESTRATÉGICO</a:t>
            </a:r>
          </a:p>
        </p:txBody>
      </p:sp>
      <p:pic>
        <p:nvPicPr>
          <p:cNvPr id="1026" name="Picture 2" descr="Foto smiley humano de madera con bombilla y otros humanos con signo de interrogación para el pensamiento creativo y el concepto de solución de problemas.">
            <a:extLst>
              <a:ext uri="{FF2B5EF4-FFF2-40B4-BE49-F238E27FC236}">
                <a16:creationId xmlns:a16="http://schemas.microsoft.com/office/drawing/2014/main" id="{932DE938-AC1A-9044-7AD9-004BE6102B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2806" y="3161259"/>
            <a:ext cx="2378698" cy="1535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434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defRPr/>
            </a:pPr>
            <a:r>
              <a:rPr lang="es-ES_tradnl" dirty="0"/>
              <a:t>Resumen</a:t>
            </a:r>
            <a:endParaRPr lang="es-ES" dirty="0"/>
          </a:p>
        </p:txBody>
      </p:sp>
      <p:sp>
        <p:nvSpPr>
          <p:cNvPr id="6" name="CuadroTexto 5"/>
          <p:cNvSpPr txBox="1"/>
          <p:nvPr/>
        </p:nvSpPr>
        <p:spPr>
          <a:xfrm>
            <a:off x="8534400" y="1103313"/>
            <a:ext cx="839788" cy="307975"/>
          </a:xfrm>
          <a:prstGeom prst="rect">
            <a:avLst/>
          </a:prstGeom>
          <a:noFill/>
        </p:spPr>
        <p:txBody>
          <a:bodyPr>
            <a:spAutoFit/>
          </a:bodyPr>
          <a:lstStyle/>
          <a:p>
            <a:pPr>
              <a:defRPr/>
            </a:pPr>
            <a:r>
              <a:rPr lang="es-ES" sz="1400" dirty="0">
                <a:solidFill>
                  <a:schemeClr val="tx1"/>
                </a:solidFill>
                <a:latin typeface="+mn-lt"/>
              </a:rPr>
              <a:t>2024</a:t>
            </a:r>
          </a:p>
        </p:txBody>
      </p:sp>
      <p:sp>
        <p:nvSpPr>
          <p:cNvPr id="22536" name="Rectángulo 2"/>
          <p:cNvSpPr>
            <a:spLocks noChangeArrowheads="1"/>
          </p:cNvSpPr>
          <p:nvPr/>
        </p:nvSpPr>
        <p:spPr bwMode="auto">
          <a:xfrm>
            <a:off x="6350" y="2520950"/>
            <a:ext cx="8969375"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400">
                <a:solidFill>
                  <a:schemeClr val="tx1"/>
                </a:solidFill>
                <a:latin typeface="Trebuchet MS" panose="020B0603020202020204" pitchFamily="34" charset="0"/>
              </a:defRPr>
            </a:lvl1pPr>
            <a:lvl2pPr marL="387350">
              <a:spcBef>
                <a:spcPct val="20000"/>
              </a:spcBef>
              <a:buChar char="–"/>
              <a:defRPr sz="2400">
                <a:solidFill>
                  <a:schemeClr val="tx1"/>
                </a:solidFill>
                <a:latin typeface="Trebuchet MS" panose="020B0603020202020204" pitchFamily="34" charset="0"/>
              </a:defRPr>
            </a:lvl2pPr>
            <a:lvl3pPr marL="1143000" indent="-228600">
              <a:spcBef>
                <a:spcPct val="20000"/>
              </a:spcBef>
              <a:buChar char="•"/>
              <a:defRPr sz="2400">
                <a:solidFill>
                  <a:schemeClr val="tx1"/>
                </a:solidFill>
                <a:latin typeface="Trebuchet MS" panose="020B0603020202020204" pitchFamily="34" charset="0"/>
              </a:defRPr>
            </a:lvl3pPr>
            <a:lvl4pPr marL="1600200" indent="-228600">
              <a:spcBef>
                <a:spcPct val="20000"/>
              </a:spcBef>
              <a:buChar char="–"/>
              <a:defRPr sz="2000">
                <a:solidFill>
                  <a:schemeClr val="tx1"/>
                </a:solidFill>
                <a:latin typeface="Trebuchet MS" panose="020B0603020202020204" pitchFamily="34" charset="0"/>
              </a:defRPr>
            </a:lvl4pPr>
            <a:lvl5pPr marL="2057400" indent="-228600">
              <a:spcBef>
                <a:spcPct val="20000"/>
              </a:spcBef>
              <a:buChar char="»"/>
              <a:defRPr sz="2000">
                <a:solidFill>
                  <a:schemeClr val="tx1"/>
                </a:solidFill>
                <a:latin typeface="Trebuchet MS" panose="020B0603020202020204" pitchFamily="34" charset="0"/>
              </a:defRPr>
            </a:lvl5pPr>
            <a:lvl6pPr marL="2514600" indent="-228600" eaLnBrk="0" fontAlgn="base" hangingPunct="0">
              <a:spcBef>
                <a:spcPct val="20000"/>
              </a:spcBef>
              <a:spcAft>
                <a:spcPct val="0"/>
              </a:spcAft>
              <a:buChar char="»"/>
              <a:defRPr sz="2000">
                <a:solidFill>
                  <a:schemeClr val="tx1"/>
                </a:solidFill>
                <a:latin typeface="Trebuchet MS" panose="020B0603020202020204" pitchFamily="34" charset="0"/>
              </a:defRPr>
            </a:lvl6pPr>
            <a:lvl7pPr marL="2971800" indent="-228600" eaLnBrk="0" fontAlgn="base" hangingPunct="0">
              <a:spcBef>
                <a:spcPct val="20000"/>
              </a:spcBef>
              <a:spcAft>
                <a:spcPct val="0"/>
              </a:spcAft>
              <a:buChar char="»"/>
              <a:defRPr sz="2000">
                <a:solidFill>
                  <a:schemeClr val="tx1"/>
                </a:solidFill>
                <a:latin typeface="Trebuchet MS" panose="020B0603020202020204" pitchFamily="34" charset="0"/>
              </a:defRPr>
            </a:lvl7pPr>
            <a:lvl8pPr marL="3429000" indent="-228600" eaLnBrk="0" fontAlgn="base" hangingPunct="0">
              <a:spcBef>
                <a:spcPct val="20000"/>
              </a:spcBef>
              <a:spcAft>
                <a:spcPct val="0"/>
              </a:spcAft>
              <a:buChar char="»"/>
              <a:defRPr sz="2000">
                <a:solidFill>
                  <a:schemeClr val="tx1"/>
                </a:solidFill>
                <a:latin typeface="Trebuchet MS" panose="020B0603020202020204" pitchFamily="34" charset="0"/>
              </a:defRPr>
            </a:lvl8pPr>
            <a:lvl9pPr marL="3886200" indent="-228600" eaLnBrk="0" fontAlgn="base" hangingPunct="0">
              <a:spcBef>
                <a:spcPct val="20000"/>
              </a:spcBef>
              <a:spcAft>
                <a:spcPct val="0"/>
              </a:spcAft>
              <a:buChar char="»"/>
              <a:defRPr sz="2000">
                <a:solidFill>
                  <a:schemeClr val="tx1"/>
                </a:solidFill>
                <a:latin typeface="Trebuchet MS" panose="020B0603020202020204" pitchFamily="34" charset="0"/>
              </a:defRPr>
            </a:lvl9pPr>
          </a:lstStyle>
          <a:p>
            <a:pPr lvl="1" algn="just">
              <a:spcBef>
                <a:spcPct val="0"/>
              </a:spcBef>
              <a:buFontTx/>
              <a:buNone/>
            </a:pPr>
            <a:r>
              <a:rPr lang="es-ES" altLang="es-ES" sz="1600" dirty="0">
                <a:solidFill>
                  <a:schemeClr val="bg2"/>
                </a:solidFill>
                <a:latin typeface="Calibri" panose="020F0502020204030204" pitchFamily="34" charset="0"/>
                <a:cs typeface="Calibri" panose="020F0502020204030204" pitchFamily="34" charset="0"/>
              </a:rPr>
              <a:t>En cumplimiento de los </a:t>
            </a:r>
            <a:r>
              <a:rPr lang="es-ES" altLang="es-ES" sz="1600" b="1" dirty="0">
                <a:solidFill>
                  <a:srgbClr val="FF0000"/>
                </a:solidFill>
                <a:latin typeface="Calibri" panose="020F0502020204030204" pitchFamily="34" charset="0"/>
                <a:cs typeface="Calibri" panose="020F0502020204030204" pitchFamily="34" charset="0"/>
              </a:rPr>
              <a:t>principios de investigación e innovación responsable</a:t>
            </a:r>
            <a:r>
              <a:rPr lang="es-ES" altLang="es-ES" sz="1600" dirty="0">
                <a:solidFill>
                  <a:schemeClr val="bg2"/>
                </a:solidFill>
                <a:latin typeface="Calibri" panose="020F0502020204030204" pitchFamily="34" charset="0"/>
                <a:cs typeface="Calibri" panose="020F0502020204030204" pitchFamily="34" charset="0"/>
              </a:rPr>
              <a:t>, deberá incluir un breve </a:t>
            </a:r>
            <a:r>
              <a:rPr lang="es-ES" altLang="es-ES" sz="1600" b="1" dirty="0">
                <a:solidFill>
                  <a:srgbClr val="006600"/>
                </a:solidFill>
                <a:latin typeface="Calibri" panose="020F0502020204030204" pitchFamily="34" charset="0"/>
                <a:cs typeface="Calibri" panose="020F0502020204030204" pitchFamily="34" charset="0"/>
              </a:rPr>
              <a:t>resumen en lenguaje no científico</a:t>
            </a:r>
            <a:r>
              <a:rPr lang="es-ES" altLang="es-ES" sz="1600" dirty="0">
                <a:solidFill>
                  <a:schemeClr val="bg2"/>
                </a:solidFill>
                <a:latin typeface="Calibri" panose="020F0502020204030204" pitchFamily="34" charset="0"/>
                <a:cs typeface="Calibri" panose="020F0502020204030204" pitchFamily="34" charset="0"/>
              </a:rPr>
              <a:t>, prestando especial atención al </a:t>
            </a:r>
            <a:r>
              <a:rPr lang="es-ES" altLang="es-ES" sz="1600" b="1" dirty="0">
                <a:solidFill>
                  <a:srgbClr val="FF0000"/>
                </a:solidFill>
                <a:latin typeface="Calibri" panose="020F0502020204030204" pitchFamily="34" charset="0"/>
                <a:cs typeface="Calibri" panose="020F0502020204030204" pitchFamily="34" charset="0"/>
              </a:rPr>
              <a:t>impacto esperado </a:t>
            </a:r>
            <a:r>
              <a:rPr lang="es-ES" altLang="es-ES" sz="1600" dirty="0">
                <a:solidFill>
                  <a:schemeClr val="bg2"/>
                </a:solidFill>
                <a:latin typeface="Calibri" panose="020F0502020204030204" pitchFamily="34" charset="0"/>
                <a:cs typeface="Calibri" panose="020F0502020204030204" pitchFamily="34" charset="0"/>
              </a:rPr>
              <a:t>de los resultados del proyecto, en términos de capacidad de modificación en los procesos de atención sanitaria, para la mejora en la salud y calidad de vida de los pacientes, y a su </a:t>
            </a:r>
            <a:r>
              <a:rPr lang="es-ES" altLang="es-ES" sz="1600" b="1" dirty="0">
                <a:solidFill>
                  <a:srgbClr val="FF0000"/>
                </a:solidFill>
                <a:latin typeface="Calibri" panose="020F0502020204030204" pitchFamily="34" charset="0"/>
                <a:cs typeface="Calibri" panose="020F0502020204030204" pitchFamily="34" charset="0"/>
              </a:rPr>
              <a:t>difusión en la Sociedad</a:t>
            </a:r>
            <a:r>
              <a:rPr lang="es-ES" altLang="es-ES" sz="1600" dirty="0">
                <a:solidFill>
                  <a:schemeClr val="bg2"/>
                </a:solidFill>
                <a:latin typeface="Calibri" panose="020F0502020204030204" pitchFamily="34" charset="0"/>
                <a:cs typeface="Calibri" panose="020F0502020204030204" pitchFamily="34" charset="0"/>
              </a:rPr>
              <a:t>.</a:t>
            </a:r>
          </a:p>
          <a:p>
            <a:pPr lvl="1" algn="just">
              <a:spcBef>
                <a:spcPct val="0"/>
              </a:spcBef>
              <a:buFontTx/>
              <a:buNone/>
            </a:pPr>
            <a:endParaRPr lang="es-ES_tradnl" altLang="es-ES" sz="1600" dirty="0">
              <a:solidFill>
                <a:schemeClr val="bg2"/>
              </a:solidFill>
              <a:latin typeface="Calibri" panose="020F0502020204030204" pitchFamily="34" charset="0"/>
              <a:cs typeface="Calibri" panose="020F0502020204030204" pitchFamily="34" charset="0"/>
            </a:endParaRPr>
          </a:p>
          <a:p>
            <a:pPr lvl="1" algn="just">
              <a:spcBef>
                <a:spcPct val="0"/>
              </a:spcBef>
              <a:buFontTx/>
              <a:buNone/>
            </a:pPr>
            <a:r>
              <a:rPr lang="es-ES" altLang="es-ES" sz="1600" dirty="0">
                <a:solidFill>
                  <a:schemeClr val="bg2"/>
                </a:solidFill>
                <a:latin typeface="Calibri" panose="020F0502020204030204" pitchFamily="34" charset="0"/>
                <a:cs typeface="Calibri" panose="020F0502020204030204" pitchFamily="34" charset="0"/>
              </a:rPr>
              <a:t>La RRI (en inglés, </a:t>
            </a:r>
            <a:r>
              <a:rPr lang="es-ES" altLang="es-ES" sz="1600" dirty="0" err="1">
                <a:solidFill>
                  <a:schemeClr val="bg2"/>
                </a:solidFill>
                <a:latin typeface="Calibri" panose="020F0502020204030204" pitchFamily="34" charset="0"/>
                <a:cs typeface="Calibri" panose="020F0502020204030204" pitchFamily="34" charset="0"/>
              </a:rPr>
              <a:t>Responsible</a:t>
            </a:r>
            <a:r>
              <a:rPr lang="es-ES" altLang="es-ES" sz="1600" dirty="0">
                <a:solidFill>
                  <a:schemeClr val="bg2"/>
                </a:solidFill>
                <a:latin typeface="Calibri" panose="020F0502020204030204" pitchFamily="34" charset="0"/>
                <a:cs typeface="Calibri" panose="020F0502020204030204" pitchFamily="34" charset="0"/>
              </a:rPr>
              <a:t> </a:t>
            </a:r>
            <a:r>
              <a:rPr lang="es-ES" altLang="es-ES" sz="1600" dirty="0" err="1">
                <a:solidFill>
                  <a:schemeClr val="bg2"/>
                </a:solidFill>
                <a:latin typeface="Calibri" panose="020F0502020204030204" pitchFamily="34" charset="0"/>
                <a:cs typeface="Calibri" panose="020F0502020204030204" pitchFamily="34" charset="0"/>
              </a:rPr>
              <a:t>Research</a:t>
            </a:r>
            <a:r>
              <a:rPr lang="es-ES" altLang="es-ES" sz="1600" dirty="0">
                <a:solidFill>
                  <a:schemeClr val="bg2"/>
                </a:solidFill>
                <a:latin typeface="Calibri" panose="020F0502020204030204" pitchFamily="34" charset="0"/>
                <a:cs typeface="Calibri" panose="020F0502020204030204" pitchFamily="34" charset="0"/>
              </a:rPr>
              <a:t> and </a:t>
            </a:r>
            <a:r>
              <a:rPr lang="es-ES" altLang="es-ES" sz="1600" dirty="0" err="1">
                <a:solidFill>
                  <a:schemeClr val="bg2"/>
                </a:solidFill>
                <a:latin typeface="Calibri" panose="020F0502020204030204" pitchFamily="34" charset="0"/>
                <a:cs typeface="Calibri" panose="020F0502020204030204" pitchFamily="34" charset="0"/>
              </a:rPr>
              <a:t>Innovation</a:t>
            </a:r>
            <a:r>
              <a:rPr lang="es-ES" altLang="es-ES" sz="1600" dirty="0">
                <a:solidFill>
                  <a:schemeClr val="bg2"/>
                </a:solidFill>
                <a:latin typeface="Calibri" panose="020F0502020204030204" pitchFamily="34" charset="0"/>
                <a:cs typeface="Calibri" panose="020F0502020204030204" pitchFamily="34" charset="0"/>
              </a:rPr>
              <a:t>) se basa en seis principios: educación científica, igualdad de género, acceso abierto, gobernanza, ética y participación ciudadana.</a:t>
            </a:r>
          </a:p>
          <a:p>
            <a:pPr lvl="1" algn="just">
              <a:spcBef>
                <a:spcPct val="0"/>
              </a:spcBef>
              <a:buFontTx/>
              <a:buNone/>
            </a:pPr>
            <a:endParaRPr lang="es-ES_tradnl" altLang="es-ES" sz="1600" dirty="0">
              <a:solidFill>
                <a:schemeClr val="bg2"/>
              </a:solidFill>
              <a:latin typeface="Calibri" panose="020F0502020204030204" pitchFamily="34" charset="0"/>
              <a:cs typeface="Calibri" panose="020F0502020204030204" pitchFamily="34" charset="0"/>
            </a:endParaRPr>
          </a:p>
          <a:p>
            <a:pPr lvl="1" algn="just">
              <a:spcBef>
                <a:spcPct val="0"/>
              </a:spcBef>
              <a:buFontTx/>
              <a:buNone/>
            </a:pPr>
            <a:r>
              <a:rPr lang="es-ES" altLang="es-ES" sz="1600" dirty="0">
                <a:solidFill>
                  <a:schemeClr val="bg2"/>
                </a:solidFill>
                <a:latin typeface="Calibri" panose="020F0502020204030204" pitchFamily="34" charset="0"/>
                <a:cs typeface="Calibri" panose="020F0502020204030204" pitchFamily="34" charset="0"/>
              </a:rPr>
              <a:t>La RRI implica la participación de todos los actores (desde la comunidad investigadora, los responsables de políticas, la comunidad educativa, el sector empresarial e industrial, y las entidades de la sociedad civil) proporcionando, recursos y metodologías inclusivas y participativas adaptadas a todas las etapas de los procesos de investigación e innovación, y a todos los niveles de gobernanza de investigación e innovación (desde el establecimiento de la agenda hasta el diseño, la implementación y la evaluación).</a:t>
            </a:r>
          </a:p>
        </p:txBody>
      </p:sp>
      <p:sp>
        <p:nvSpPr>
          <p:cNvPr id="22537" name="Rectángulo 3"/>
          <p:cNvSpPr>
            <a:spLocks noChangeArrowheads="1"/>
          </p:cNvSpPr>
          <p:nvPr/>
        </p:nvSpPr>
        <p:spPr bwMode="auto">
          <a:xfrm>
            <a:off x="2132013" y="-450850"/>
            <a:ext cx="49530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Trebuchet MS" panose="020B0603020202020204" pitchFamily="34" charset="0"/>
              </a:defRPr>
            </a:lvl1pPr>
            <a:lvl2pPr marL="742950" indent="-285750">
              <a:spcBef>
                <a:spcPct val="20000"/>
              </a:spcBef>
              <a:buChar char="–"/>
              <a:defRPr sz="2400">
                <a:solidFill>
                  <a:schemeClr val="tx1"/>
                </a:solidFill>
                <a:latin typeface="Trebuchet MS" panose="020B0603020202020204" pitchFamily="34" charset="0"/>
              </a:defRPr>
            </a:lvl2pPr>
            <a:lvl3pPr marL="1143000" indent="-228600">
              <a:spcBef>
                <a:spcPct val="20000"/>
              </a:spcBef>
              <a:buChar char="•"/>
              <a:defRPr sz="2400">
                <a:solidFill>
                  <a:schemeClr val="tx1"/>
                </a:solidFill>
                <a:latin typeface="Trebuchet MS" panose="020B0603020202020204" pitchFamily="34" charset="0"/>
              </a:defRPr>
            </a:lvl3pPr>
            <a:lvl4pPr marL="1600200" indent="-228600">
              <a:spcBef>
                <a:spcPct val="20000"/>
              </a:spcBef>
              <a:buChar char="–"/>
              <a:defRPr sz="2000">
                <a:solidFill>
                  <a:schemeClr val="tx1"/>
                </a:solidFill>
                <a:latin typeface="Trebuchet MS" panose="020B0603020202020204" pitchFamily="34" charset="0"/>
              </a:defRPr>
            </a:lvl4pPr>
            <a:lvl5pPr marL="2057400" indent="-228600">
              <a:spcBef>
                <a:spcPct val="20000"/>
              </a:spcBef>
              <a:buChar char="»"/>
              <a:defRPr sz="2000">
                <a:solidFill>
                  <a:schemeClr val="tx1"/>
                </a:solidFill>
                <a:latin typeface="Trebuchet MS" panose="020B0603020202020204" pitchFamily="34" charset="0"/>
              </a:defRPr>
            </a:lvl5pPr>
            <a:lvl6pPr marL="2514600" indent="-228600" eaLnBrk="0" fontAlgn="base" hangingPunct="0">
              <a:spcBef>
                <a:spcPct val="20000"/>
              </a:spcBef>
              <a:spcAft>
                <a:spcPct val="0"/>
              </a:spcAft>
              <a:buChar char="»"/>
              <a:defRPr sz="2000">
                <a:solidFill>
                  <a:schemeClr val="tx1"/>
                </a:solidFill>
                <a:latin typeface="Trebuchet MS" panose="020B0603020202020204" pitchFamily="34" charset="0"/>
              </a:defRPr>
            </a:lvl6pPr>
            <a:lvl7pPr marL="2971800" indent="-228600" eaLnBrk="0" fontAlgn="base" hangingPunct="0">
              <a:spcBef>
                <a:spcPct val="20000"/>
              </a:spcBef>
              <a:spcAft>
                <a:spcPct val="0"/>
              </a:spcAft>
              <a:buChar char="»"/>
              <a:defRPr sz="2000">
                <a:solidFill>
                  <a:schemeClr val="tx1"/>
                </a:solidFill>
                <a:latin typeface="Trebuchet MS" panose="020B0603020202020204" pitchFamily="34" charset="0"/>
              </a:defRPr>
            </a:lvl7pPr>
            <a:lvl8pPr marL="3429000" indent="-228600" eaLnBrk="0" fontAlgn="base" hangingPunct="0">
              <a:spcBef>
                <a:spcPct val="20000"/>
              </a:spcBef>
              <a:spcAft>
                <a:spcPct val="0"/>
              </a:spcAft>
              <a:buChar char="»"/>
              <a:defRPr sz="2000">
                <a:solidFill>
                  <a:schemeClr val="tx1"/>
                </a:solidFill>
                <a:latin typeface="Trebuchet MS" panose="020B0603020202020204" pitchFamily="34" charset="0"/>
              </a:defRPr>
            </a:lvl8pPr>
            <a:lvl9pPr marL="3886200" indent="-228600" eaLnBrk="0" fontAlgn="base" hangingPunct="0">
              <a:spcBef>
                <a:spcPct val="20000"/>
              </a:spcBef>
              <a:spcAft>
                <a:spcPct val="0"/>
              </a:spcAft>
              <a:buChar char="»"/>
              <a:defRPr sz="2000">
                <a:solidFill>
                  <a:schemeClr val="tx1"/>
                </a:solidFill>
                <a:latin typeface="Trebuchet MS" panose="020B0603020202020204" pitchFamily="34" charset="0"/>
              </a:defRPr>
            </a:lvl9pPr>
          </a:lstStyle>
          <a:p>
            <a:pPr>
              <a:spcBef>
                <a:spcPct val="0"/>
              </a:spcBef>
              <a:buFontTx/>
              <a:buNone/>
            </a:pPr>
            <a:br>
              <a:rPr lang="es-ES" altLang="es-ES" sz="6000">
                <a:solidFill>
                  <a:schemeClr val="bg2"/>
                </a:solidFill>
                <a:latin typeface="Arial" panose="020B0604020202020204" pitchFamily="34" charset="0"/>
              </a:rPr>
            </a:br>
            <a:endParaRPr lang="es-ES" altLang="es-ES" sz="6000">
              <a:solidFill>
                <a:schemeClr val="bg2"/>
              </a:solidFill>
              <a:latin typeface="Arial" panose="020B0604020202020204" pitchFamily="34" charset="0"/>
            </a:endParaRPr>
          </a:p>
        </p:txBody>
      </p:sp>
      <p:sp>
        <p:nvSpPr>
          <p:cNvPr id="3" name="CuadroTexto 2">
            <a:extLst>
              <a:ext uri="{FF2B5EF4-FFF2-40B4-BE49-F238E27FC236}">
                <a16:creationId xmlns:a16="http://schemas.microsoft.com/office/drawing/2014/main" id="{D47016BA-76A4-A7F1-8ECF-F084E4B03420}"/>
              </a:ext>
            </a:extLst>
          </p:cNvPr>
          <p:cNvSpPr txBox="1"/>
          <p:nvPr/>
        </p:nvSpPr>
        <p:spPr>
          <a:xfrm>
            <a:off x="492369" y="1186962"/>
            <a:ext cx="5275385" cy="830997"/>
          </a:xfrm>
          <a:prstGeom prst="rect">
            <a:avLst/>
          </a:prstGeom>
          <a:noFill/>
        </p:spPr>
        <p:txBody>
          <a:bodyPr wrap="square" rtlCol="0">
            <a:spAutoFit/>
          </a:bodyPr>
          <a:lstStyle/>
          <a:p>
            <a:r>
              <a:rPr lang="es-ES" sz="2400" dirty="0">
                <a:solidFill>
                  <a:schemeClr val="tx1"/>
                </a:solidFill>
                <a:effectLst/>
                <a:latin typeface="+mn-lt"/>
              </a:rPr>
              <a:t>Lenguaje simple, frases cortas, línea argumental clara.</a:t>
            </a:r>
          </a:p>
        </p:txBody>
      </p:sp>
    </p:spTree>
    <p:extLst>
      <p:ext uri="{BB962C8B-B14F-4D97-AF65-F5344CB8AC3E}">
        <p14:creationId xmlns:p14="http://schemas.microsoft.com/office/powerpoint/2010/main" val="1735256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1B1EBA-5E16-68F2-79DC-FC08F035D196}"/>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5FC3324-C21E-654D-0D1B-B8C66F98160E}"/>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E335D006-14BB-44E8-4891-FA73C269465A}"/>
              </a:ext>
            </a:extLst>
          </p:cNvPr>
          <p:cNvSpPr>
            <a:spLocks noGrp="1"/>
          </p:cNvSpPr>
          <p:nvPr>
            <p:ph type="ftr" sz="quarter" idx="10"/>
          </p:nvPr>
        </p:nvSpPr>
        <p:spPr/>
        <p:txBody>
          <a:bodyPr/>
          <a:lstStyle/>
          <a:p>
            <a:r>
              <a:rPr lang="es-ES"/>
              <a:t>Evaluación en convocatorias competitivas</a:t>
            </a:r>
            <a:endParaRPr lang="es-ES" dirty="0"/>
          </a:p>
        </p:txBody>
      </p:sp>
    </p:spTree>
    <p:extLst>
      <p:ext uri="{BB962C8B-B14F-4D97-AF65-F5344CB8AC3E}">
        <p14:creationId xmlns:p14="http://schemas.microsoft.com/office/powerpoint/2010/main" val="1076370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8A24877C-EC22-8486-5CDB-97BCEDCF311B}"/>
              </a:ext>
            </a:extLst>
          </p:cNvPr>
          <p:cNvSpPr>
            <a:spLocks noGrp="1"/>
          </p:cNvSpPr>
          <p:nvPr>
            <p:ph type="subTitle" idx="1"/>
          </p:nvPr>
        </p:nvSpPr>
        <p:spPr/>
        <p:txBody>
          <a:bodyPr/>
          <a:lstStyle/>
          <a:p>
            <a:r>
              <a:rPr lang="es-ES" dirty="0"/>
              <a:t>Gracias!</a:t>
            </a:r>
          </a:p>
        </p:txBody>
      </p:sp>
      <p:sp>
        <p:nvSpPr>
          <p:cNvPr id="3" name="Marcador de pie de página 2">
            <a:extLst>
              <a:ext uri="{FF2B5EF4-FFF2-40B4-BE49-F238E27FC236}">
                <a16:creationId xmlns:a16="http://schemas.microsoft.com/office/drawing/2014/main" id="{81211E95-1986-46BA-25A3-7FA4F0B7ED2D}"/>
              </a:ext>
            </a:extLst>
          </p:cNvPr>
          <p:cNvSpPr>
            <a:spLocks noGrp="1"/>
          </p:cNvSpPr>
          <p:nvPr>
            <p:ph type="ftr" sz="quarter" idx="10"/>
          </p:nvPr>
        </p:nvSpPr>
        <p:spPr/>
        <p:txBody>
          <a:bodyPr/>
          <a:lstStyle/>
          <a:p>
            <a:r>
              <a:rPr lang="es-ES"/>
              <a:t>Evaluación en convocatorias competitivas</a:t>
            </a:r>
            <a:endParaRPr lang="es-ES" dirty="0"/>
          </a:p>
        </p:txBody>
      </p:sp>
    </p:spTree>
    <p:extLst>
      <p:ext uri="{BB962C8B-B14F-4D97-AF65-F5344CB8AC3E}">
        <p14:creationId xmlns:p14="http://schemas.microsoft.com/office/powerpoint/2010/main" val="3793724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482D6D-1C33-E8DA-F002-2B72A29FA481}"/>
              </a:ext>
            </a:extLst>
          </p:cNvPr>
          <p:cNvSpPr>
            <a:spLocks noGrp="1"/>
          </p:cNvSpPr>
          <p:nvPr>
            <p:ph type="title"/>
          </p:nvPr>
        </p:nvSpPr>
        <p:spPr/>
        <p:txBody>
          <a:bodyPr/>
          <a:lstStyle/>
          <a:p>
            <a:r>
              <a:rPr lang="es-ES" dirty="0"/>
              <a:t>¿Quién evalúa?</a:t>
            </a:r>
          </a:p>
        </p:txBody>
      </p:sp>
      <p:sp>
        <p:nvSpPr>
          <p:cNvPr id="3" name="Marcador de contenido 2">
            <a:extLst>
              <a:ext uri="{FF2B5EF4-FFF2-40B4-BE49-F238E27FC236}">
                <a16:creationId xmlns:a16="http://schemas.microsoft.com/office/drawing/2014/main" id="{C3E1A2F2-33D2-3314-D1C8-8BB3EFE4D8FF}"/>
              </a:ext>
            </a:extLst>
          </p:cNvPr>
          <p:cNvSpPr>
            <a:spLocks noGrp="1"/>
          </p:cNvSpPr>
          <p:nvPr>
            <p:ph idx="1"/>
          </p:nvPr>
        </p:nvSpPr>
        <p:spPr>
          <a:xfrm>
            <a:off x="381000" y="2154114"/>
            <a:ext cx="3883269" cy="3941885"/>
          </a:xfrm>
        </p:spPr>
        <p:txBody>
          <a:bodyPr/>
          <a:lstStyle/>
          <a:p>
            <a:r>
              <a:rPr lang="es-ES" dirty="0"/>
              <a:t>AES</a:t>
            </a:r>
          </a:p>
          <a:p>
            <a:pPr lvl="1"/>
            <a:r>
              <a:rPr lang="es-ES" dirty="0"/>
              <a:t>Parte técnica (evaluación por pares) consensuada</a:t>
            </a:r>
          </a:p>
          <a:p>
            <a:pPr lvl="1"/>
            <a:r>
              <a:rPr lang="es-ES" dirty="0"/>
              <a:t>Parte estratégica</a:t>
            </a:r>
          </a:p>
        </p:txBody>
      </p:sp>
      <p:sp>
        <p:nvSpPr>
          <p:cNvPr id="4" name="Marcador de pie de página 3">
            <a:extLst>
              <a:ext uri="{FF2B5EF4-FFF2-40B4-BE49-F238E27FC236}">
                <a16:creationId xmlns:a16="http://schemas.microsoft.com/office/drawing/2014/main" id="{91A043C5-2C73-86A0-8792-1F06ACA5C71D}"/>
              </a:ext>
            </a:extLst>
          </p:cNvPr>
          <p:cNvSpPr>
            <a:spLocks noGrp="1"/>
          </p:cNvSpPr>
          <p:nvPr>
            <p:ph type="ftr" sz="quarter" idx="10"/>
          </p:nvPr>
        </p:nvSpPr>
        <p:spPr/>
        <p:txBody>
          <a:bodyPr/>
          <a:lstStyle/>
          <a:p>
            <a:r>
              <a:rPr lang="es-ES" dirty="0"/>
              <a:t>Evaluación en convocatorias competitivas</a:t>
            </a:r>
          </a:p>
        </p:txBody>
      </p:sp>
      <p:sp>
        <p:nvSpPr>
          <p:cNvPr id="5" name="Marcador de contenido 2">
            <a:extLst>
              <a:ext uri="{FF2B5EF4-FFF2-40B4-BE49-F238E27FC236}">
                <a16:creationId xmlns:a16="http://schemas.microsoft.com/office/drawing/2014/main" id="{B37C4FE5-B28A-6B89-28F8-2B375AD3F8C5}"/>
              </a:ext>
            </a:extLst>
          </p:cNvPr>
          <p:cNvSpPr txBox="1">
            <a:spLocks/>
          </p:cNvSpPr>
          <p:nvPr/>
        </p:nvSpPr>
        <p:spPr bwMode="auto">
          <a:xfrm>
            <a:off x="4265673" y="2154114"/>
            <a:ext cx="3883269" cy="3941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s-ES" kern="0" dirty="0">
                <a:effectLst/>
              </a:rPr>
              <a:t>Gobierno de Navarra</a:t>
            </a:r>
          </a:p>
          <a:p>
            <a:pPr lvl="1"/>
            <a:r>
              <a:rPr lang="es-ES" kern="0" dirty="0">
                <a:effectLst/>
              </a:rPr>
              <a:t>Parte técnica (revisión externa por pares)</a:t>
            </a:r>
          </a:p>
          <a:p>
            <a:pPr lvl="1"/>
            <a:r>
              <a:rPr lang="es-ES" kern="0" dirty="0">
                <a:effectLst/>
              </a:rPr>
              <a:t>Parte estratégica por la comisión interna.</a:t>
            </a:r>
          </a:p>
        </p:txBody>
      </p:sp>
      <p:sp>
        <p:nvSpPr>
          <p:cNvPr id="6" name="Título 1">
            <a:extLst>
              <a:ext uri="{FF2B5EF4-FFF2-40B4-BE49-F238E27FC236}">
                <a16:creationId xmlns:a16="http://schemas.microsoft.com/office/drawing/2014/main" id="{94C739DB-5B9C-EAA9-50E6-47C146F2B019}"/>
              </a:ext>
            </a:extLst>
          </p:cNvPr>
          <p:cNvSpPr txBox="1">
            <a:spLocks/>
          </p:cNvSpPr>
          <p:nvPr/>
        </p:nvSpPr>
        <p:spPr bwMode="auto">
          <a:xfrm>
            <a:off x="627063" y="1254123"/>
            <a:ext cx="8534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2pPr>
            <a:lvl3pPr algn="l" rtl="0" eaLnBrk="0" fontAlgn="base" hangingPunct="0">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3pPr>
            <a:lvl4pPr algn="l" rtl="0" eaLnBrk="0" fontAlgn="base" hangingPunct="0">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4pPr>
            <a:lvl5pPr algn="l" rtl="0" eaLnBrk="0" fontAlgn="base" hangingPunct="0">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5pPr>
            <a:lvl6pPr marL="457200" algn="l" rtl="0" fontAlgn="base">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6pPr>
            <a:lvl7pPr marL="914400" algn="l" rtl="0" fontAlgn="base">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7pPr>
            <a:lvl8pPr marL="1371600" algn="l" rtl="0" fontAlgn="base">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8pPr>
            <a:lvl9pPr marL="1828800" algn="l" rtl="0" fontAlgn="base">
              <a:spcBef>
                <a:spcPct val="0"/>
              </a:spcBef>
              <a:spcAft>
                <a:spcPct val="0"/>
              </a:spcAft>
              <a:defRPr sz="2400" b="1">
                <a:solidFill>
                  <a:schemeClr val="bg1"/>
                </a:solidFill>
                <a:effectLst>
                  <a:outerShdw blurRad="38100" dist="38100" dir="2700000" algn="tl">
                    <a:srgbClr val="C0C0C0"/>
                  </a:outerShdw>
                </a:effectLst>
                <a:latin typeface="Trebuchet MS" pitchFamily="34" charset="0"/>
              </a:defRPr>
            </a:lvl9pPr>
          </a:lstStyle>
          <a:p>
            <a:r>
              <a:rPr lang="es-ES" kern="0" dirty="0">
                <a:solidFill>
                  <a:srgbClr val="C00000"/>
                </a:solidFill>
              </a:rPr>
              <a:t>PERSONAS</a:t>
            </a:r>
            <a:r>
              <a:rPr lang="es-ES" kern="0" dirty="0">
                <a:solidFill>
                  <a:schemeClr val="tx1"/>
                </a:solidFill>
              </a:rPr>
              <a:t> (que se comportan y cansan como personas)</a:t>
            </a:r>
          </a:p>
        </p:txBody>
      </p:sp>
    </p:spTree>
    <p:extLst>
      <p:ext uri="{BB962C8B-B14F-4D97-AF65-F5344CB8AC3E}">
        <p14:creationId xmlns:p14="http://schemas.microsoft.com/office/powerpoint/2010/main" val="814029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482D6D-1C33-E8DA-F002-2B72A29FA481}"/>
              </a:ext>
            </a:extLst>
          </p:cNvPr>
          <p:cNvSpPr>
            <a:spLocks noGrp="1"/>
          </p:cNvSpPr>
          <p:nvPr>
            <p:ph type="title"/>
          </p:nvPr>
        </p:nvSpPr>
        <p:spPr/>
        <p:txBody>
          <a:bodyPr/>
          <a:lstStyle/>
          <a:p>
            <a:r>
              <a:rPr lang="es-ES" dirty="0"/>
              <a:t>¿Qué evalúa?</a:t>
            </a:r>
          </a:p>
        </p:txBody>
      </p:sp>
      <p:sp>
        <p:nvSpPr>
          <p:cNvPr id="4" name="Marcador de pie de página 3">
            <a:extLst>
              <a:ext uri="{FF2B5EF4-FFF2-40B4-BE49-F238E27FC236}">
                <a16:creationId xmlns:a16="http://schemas.microsoft.com/office/drawing/2014/main" id="{91A043C5-2C73-86A0-8792-1F06ACA5C71D}"/>
              </a:ext>
            </a:extLst>
          </p:cNvPr>
          <p:cNvSpPr>
            <a:spLocks noGrp="1"/>
          </p:cNvSpPr>
          <p:nvPr>
            <p:ph type="ftr" sz="quarter" idx="10"/>
          </p:nvPr>
        </p:nvSpPr>
        <p:spPr/>
        <p:txBody>
          <a:bodyPr/>
          <a:lstStyle/>
          <a:p>
            <a:r>
              <a:rPr lang="es-ES" dirty="0"/>
              <a:t>Evaluación en convocatorias competitivas</a:t>
            </a:r>
          </a:p>
        </p:txBody>
      </p:sp>
      <p:pic>
        <p:nvPicPr>
          <p:cNvPr id="11" name="Imagen 10">
            <a:extLst>
              <a:ext uri="{FF2B5EF4-FFF2-40B4-BE49-F238E27FC236}">
                <a16:creationId xmlns:a16="http://schemas.microsoft.com/office/drawing/2014/main" id="{C9B40038-21AE-E774-A0BD-2EBF758E6C93}"/>
              </a:ext>
            </a:extLst>
          </p:cNvPr>
          <p:cNvPicPr>
            <a:picLocks noChangeAspect="1"/>
          </p:cNvPicPr>
          <p:nvPr/>
        </p:nvPicPr>
        <p:blipFill>
          <a:blip r:embed="rId2"/>
          <a:stretch>
            <a:fillRect/>
          </a:stretch>
        </p:blipFill>
        <p:spPr>
          <a:xfrm>
            <a:off x="1371600" y="1579567"/>
            <a:ext cx="7005799" cy="3698866"/>
          </a:xfrm>
          <a:prstGeom prst="rect">
            <a:avLst/>
          </a:prstGeom>
        </p:spPr>
      </p:pic>
      <p:sp>
        <p:nvSpPr>
          <p:cNvPr id="12" name="CuadroTexto 11">
            <a:extLst>
              <a:ext uri="{FF2B5EF4-FFF2-40B4-BE49-F238E27FC236}">
                <a16:creationId xmlns:a16="http://schemas.microsoft.com/office/drawing/2014/main" id="{EC454921-2E6E-AD8C-674E-EC5C9B8AB94D}"/>
              </a:ext>
            </a:extLst>
          </p:cNvPr>
          <p:cNvSpPr txBox="1"/>
          <p:nvPr/>
        </p:nvSpPr>
        <p:spPr>
          <a:xfrm>
            <a:off x="1705708" y="949569"/>
            <a:ext cx="2839915" cy="461665"/>
          </a:xfrm>
          <a:prstGeom prst="rect">
            <a:avLst/>
          </a:prstGeom>
          <a:noFill/>
        </p:spPr>
        <p:txBody>
          <a:bodyPr wrap="square" rtlCol="0">
            <a:spAutoFit/>
          </a:bodyPr>
          <a:lstStyle/>
          <a:p>
            <a:r>
              <a:rPr lang="es-ES" sz="2400" dirty="0">
                <a:solidFill>
                  <a:schemeClr val="tx1"/>
                </a:solidFill>
                <a:effectLst/>
                <a:latin typeface="+mn-lt"/>
              </a:rPr>
              <a:t>AES</a:t>
            </a:r>
          </a:p>
        </p:txBody>
      </p:sp>
      <p:sp>
        <p:nvSpPr>
          <p:cNvPr id="13" name="CuadroTexto 12">
            <a:extLst>
              <a:ext uri="{FF2B5EF4-FFF2-40B4-BE49-F238E27FC236}">
                <a16:creationId xmlns:a16="http://schemas.microsoft.com/office/drawing/2014/main" id="{F4C65C03-3A3A-0E93-DE6F-A5A156008B79}"/>
              </a:ext>
            </a:extLst>
          </p:cNvPr>
          <p:cNvSpPr txBox="1"/>
          <p:nvPr/>
        </p:nvSpPr>
        <p:spPr>
          <a:xfrm>
            <a:off x="58420" y="2362632"/>
            <a:ext cx="1313180" cy="707886"/>
          </a:xfrm>
          <a:prstGeom prst="rect">
            <a:avLst/>
          </a:prstGeom>
          <a:noFill/>
        </p:spPr>
        <p:txBody>
          <a:bodyPr wrap="none" rtlCol="0">
            <a:spAutoFit/>
          </a:bodyPr>
          <a:lstStyle/>
          <a:p>
            <a:pPr algn="ctr"/>
            <a:r>
              <a:rPr lang="es-ES_tradnl" sz="2000" b="1" dirty="0">
                <a:solidFill>
                  <a:srgbClr val="C00000"/>
                </a:solidFill>
                <a:effectLst/>
                <a:latin typeface="+mn-lt"/>
              </a:rPr>
              <a:t>X 2 </a:t>
            </a:r>
          </a:p>
          <a:p>
            <a:pPr algn="ctr"/>
            <a:r>
              <a:rPr lang="es-ES_tradnl" sz="2000" b="1" dirty="0">
                <a:solidFill>
                  <a:srgbClr val="C00000"/>
                </a:solidFill>
                <a:effectLst/>
                <a:latin typeface="+mn-lt"/>
              </a:rPr>
              <a:t> Informes</a:t>
            </a:r>
            <a:endParaRPr lang="es-ES" sz="2000" b="1" dirty="0" err="1">
              <a:solidFill>
                <a:srgbClr val="C00000"/>
              </a:solidFill>
              <a:effectLst/>
              <a:latin typeface="+mn-lt"/>
            </a:endParaRPr>
          </a:p>
        </p:txBody>
      </p:sp>
      <p:sp>
        <p:nvSpPr>
          <p:cNvPr id="14" name="CuadroTexto 13">
            <a:extLst>
              <a:ext uri="{FF2B5EF4-FFF2-40B4-BE49-F238E27FC236}">
                <a16:creationId xmlns:a16="http://schemas.microsoft.com/office/drawing/2014/main" id="{5DBAAAAB-4116-1A98-43CC-C67CB6A93B85}"/>
              </a:ext>
            </a:extLst>
          </p:cNvPr>
          <p:cNvSpPr txBox="1"/>
          <p:nvPr/>
        </p:nvSpPr>
        <p:spPr>
          <a:xfrm>
            <a:off x="169828" y="3755702"/>
            <a:ext cx="1090363" cy="400110"/>
          </a:xfrm>
          <a:prstGeom prst="rect">
            <a:avLst/>
          </a:prstGeom>
          <a:noFill/>
        </p:spPr>
        <p:txBody>
          <a:bodyPr wrap="none" rtlCol="0">
            <a:spAutoFit/>
          </a:bodyPr>
          <a:lstStyle/>
          <a:p>
            <a:r>
              <a:rPr lang="es-ES_tradnl" sz="2000" b="1" dirty="0">
                <a:solidFill>
                  <a:srgbClr val="C00000"/>
                </a:solidFill>
                <a:effectLst/>
                <a:latin typeface="+mn-lt"/>
              </a:rPr>
              <a:t>Síntesis</a:t>
            </a:r>
            <a:endParaRPr lang="es-ES" sz="2000" b="1" dirty="0" err="1">
              <a:solidFill>
                <a:srgbClr val="C00000"/>
              </a:solidFill>
              <a:effectLst/>
              <a:latin typeface="+mn-lt"/>
            </a:endParaRPr>
          </a:p>
        </p:txBody>
      </p:sp>
      <p:cxnSp>
        <p:nvCxnSpPr>
          <p:cNvPr id="15" name="Conector recto de flecha 14">
            <a:extLst>
              <a:ext uri="{FF2B5EF4-FFF2-40B4-BE49-F238E27FC236}">
                <a16:creationId xmlns:a16="http://schemas.microsoft.com/office/drawing/2014/main" id="{3677ED23-BD83-047D-A502-BDED850CAA71}"/>
              </a:ext>
            </a:extLst>
          </p:cNvPr>
          <p:cNvCxnSpPr/>
          <p:nvPr/>
        </p:nvCxnSpPr>
        <p:spPr bwMode="auto">
          <a:xfrm>
            <a:off x="736449" y="3127041"/>
            <a:ext cx="0" cy="628661"/>
          </a:xfrm>
          <a:prstGeom prst="straightConnector1">
            <a:avLst/>
          </a:prstGeom>
          <a:solidFill>
            <a:srgbClr val="FFCC66"/>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 name="CuadroTexto 15">
            <a:extLst>
              <a:ext uri="{FF2B5EF4-FFF2-40B4-BE49-F238E27FC236}">
                <a16:creationId xmlns:a16="http://schemas.microsoft.com/office/drawing/2014/main" id="{20E0A43C-C883-603C-2D6C-98D67C1CC785}"/>
              </a:ext>
            </a:extLst>
          </p:cNvPr>
          <p:cNvSpPr txBox="1"/>
          <p:nvPr/>
        </p:nvSpPr>
        <p:spPr>
          <a:xfrm>
            <a:off x="6860770" y="5572505"/>
            <a:ext cx="2749920" cy="461665"/>
          </a:xfrm>
          <a:prstGeom prst="rect">
            <a:avLst/>
          </a:prstGeom>
          <a:noFill/>
        </p:spPr>
        <p:txBody>
          <a:bodyPr wrap="none" rtlCol="0">
            <a:spAutoFit/>
          </a:bodyPr>
          <a:lstStyle/>
          <a:p>
            <a:r>
              <a:rPr lang="es-ES_tradnl" sz="1200" dirty="0">
                <a:solidFill>
                  <a:schemeClr val="tx1"/>
                </a:solidFill>
                <a:effectLst/>
                <a:latin typeface="+mn-lt"/>
              </a:rPr>
              <a:t>+ IP/</a:t>
            </a:r>
            <a:r>
              <a:rPr lang="es-ES_tradnl" sz="1200" dirty="0" err="1">
                <a:solidFill>
                  <a:schemeClr val="tx1"/>
                </a:solidFill>
                <a:effectLst/>
                <a:latin typeface="+mn-lt"/>
              </a:rPr>
              <a:t>CoIP</a:t>
            </a:r>
            <a:r>
              <a:rPr lang="es-ES_tradnl" sz="1200" dirty="0">
                <a:solidFill>
                  <a:schemeClr val="tx1"/>
                </a:solidFill>
                <a:effectLst/>
                <a:latin typeface="+mn-lt"/>
              </a:rPr>
              <a:t> grado discapacidad &gt;=33%</a:t>
            </a:r>
          </a:p>
          <a:p>
            <a:r>
              <a:rPr lang="es-ES_tradnl" sz="1200" dirty="0">
                <a:solidFill>
                  <a:schemeClr val="tx1"/>
                </a:solidFill>
                <a:effectLst/>
                <a:latin typeface="+mn-lt"/>
              </a:rPr>
              <a:t>+ IP/</a:t>
            </a:r>
            <a:r>
              <a:rPr lang="es-ES_tradnl" sz="1200" dirty="0" err="1">
                <a:solidFill>
                  <a:schemeClr val="tx1"/>
                </a:solidFill>
                <a:effectLst/>
                <a:latin typeface="+mn-lt"/>
              </a:rPr>
              <a:t>coIP</a:t>
            </a:r>
            <a:r>
              <a:rPr lang="es-ES_tradnl" sz="1200" dirty="0">
                <a:solidFill>
                  <a:schemeClr val="tx1"/>
                </a:solidFill>
                <a:effectLst/>
                <a:latin typeface="+mn-lt"/>
              </a:rPr>
              <a:t> Emergente e </a:t>
            </a:r>
            <a:r>
              <a:rPr lang="es-ES_tradnl" sz="1200" dirty="0" err="1">
                <a:solidFill>
                  <a:schemeClr val="tx1"/>
                </a:solidFill>
                <a:effectLst/>
                <a:latin typeface="+mn-lt"/>
              </a:rPr>
              <a:t>inf</a:t>
            </a:r>
            <a:r>
              <a:rPr lang="es-ES_tradnl" sz="1200" dirty="0">
                <a:solidFill>
                  <a:schemeClr val="tx1"/>
                </a:solidFill>
                <a:effectLst/>
                <a:latin typeface="+mn-lt"/>
              </a:rPr>
              <a:t> técnico&gt;20</a:t>
            </a:r>
            <a:endParaRPr lang="es-ES" sz="1200" dirty="0" err="1">
              <a:solidFill>
                <a:schemeClr val="tx1"/>
              </a:solidFill>
              <a:effectLst/>
              <a:latin typeface="+mn-lt"/>
            </a:endParaRPr>
          </a:p>
        </p:txBody>
      </p:sp>
    </p:spTree>
    <p:extLst>
      <p:ext uri="{BB962C8B-B14F-4D97-AF65-F5344CB8AC3E}">
        <p14:creationId xmlns:p14="http://schemas.microsoft.com/office/powerpoint/2010/main" val="325610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INFORME CIENTÍFICO TÉCNICO (MAXÍMO 50 PUNTOS)</a:t>
            </a:r>
            <a:endParaRPr lang="es-ES" dirty="0"/>
          </a:p>
        </p:txBody>
      </p:sp>
      <p:sp>
        <p:nvSpPr>
          <p:cNvPr id="3" name="Marcador de contenido 2"/>
          <p:cNvSpPr>
            <a:spLocks noGrp="1"/>
          </p:cNvSpPr>
          <p:nvPr>
            <p:ph idx="1"/>
          </p:nvPr>
        </p:nvSpPr>
        <p:spPr>
          <a:xfrm>
            <a:off x="380999" y="998536"/>
            <a:ext cx="9248775" cy="5345113"/>
          </a:xfrm>
        </p:spPr>
        <p:txBody>
          <a:bodyPr/>
          <a:lstStyle/>
          <a:p>
            <a:pPr marL="0" indent="0">
              <a:buNone/>
            </a:pPr>
            <a:r>
              <a:rPr lang="es-ES" sz="1400" dirty="0">
                <a:solidFill>
                  <a:srgbClr val="00B050"/>
                </a:solidFill>
              </a:rPr>
              <a:t>A) VALORACIÓN DEL EQUIPO DE INVESTIGACIÓN:(máx. 20 puntos en este apartado):</a:t>
            </a:r>
          </a:p>
          <a:p>
            <a:pPr marL="0" indent="0">
              <a:buNone/>
            </a:pPr>
            <a:endParaRPr lang="es-ES" sz="1400" dirty="0"/>
          </a:p>
          <a:p>
            <a:pPr marL="0" indent="0">
              <a:buNone/>
            </a:pPr>
            <a:endParaRPr lang="es-ES_tradnl" sz="1400" dirty="0"/>
          </a:p>
          <a:p>
            <a:pPr marL="0" indent="0">
              <a:buNone/>
            </a:pPr>
            <a:endParaRPr lang="es-ES" sz="1400" dirty="0"/>
          </a:p>
        </p:txBody>
      </p:sp>
      <p:sp>
        <p:nvSpPr>
          <p:cNvPr id="4" name="Marcador de pie de página 3"/>
          <p:cNvSpPr>
            <a:spLocks noGrp="1"/>
          </p:cNvSpPr>
          <p:nvPr>
            <p:ph type="ftr" sz="quarter" idx="10"/>
          </p:nvPr>
        </p:nvSpPr>
        <p:spPr/>
        <p:txBody>
          <a:bodyPr/>
          <a:lstStyle/>
          <a:p>
            <a:r>
              <a:rPr lang="es-ES" dirty="0"/>
              <a:t>Evaluación en convocatorias competitivas</a:t>
            </a:r>
          </a:p>
        </p:txBody>
      </p:sp>
      <p:pic>
        <p:nvPicPr>
          <p:cNvPr id="5" name="Imagen 4">
            <a:extLst>
              <a:ext uri="{FF2B5EF4-FFF2-40B4-BE49-F238E27FC236}">
                <a16:creationId xmlns:a16="http://schemas.microsoft.com/office/drawing/2014/main" id="{0890AFBA-6534-1FCD-53FC-80E6EF66A032}"/>
              </a:ext>
            </a:extLst>
          </p:cNvPr>
          <p:cNvPicPr>
            <a:picLocks noChangeAspect="1"/>
          </p:cNvPicPr>
          <p:nvPr/>
        </p:nvPicPr>
        <p:blipFill>
          <a:blip r:embed="rId2"/>
          <a:stretch>
            <a:fillRect/>
          </a:stretch>
        </p:blipFill>
        <p:spPr>
          <a:xfrm>
            <a:off x="668215" y="1371599"/>
            <a:ext cx="8305800" cy="4972050"/>
          </a:xfrm>
          <a:prstGeom prst="rect">
            <a:avLst/>
          </a:prstGeom>
        </p:spPr>
      </p:pic>
    </p:spTree>
    <p:extLst>
      <p:ext uri="{BB962C8B-B14F-4D97-AF65-F5344CB8AC3E}">
        <p14:creationId xmlns:p14="http://schemas.microsoft.com/office/powerpoint/2010/main" val="1662544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INFORME CIENTÍFICO TÉCNICO (MAXÍMO 50 PUNTOS)</a:t>
            </a:r>
            <a:endParaRPr lang="es-ES" dirty="0"/>
          </a:p>
        </p:txBody>
      </p:sp>
      <p:sp>
        <p:nvSpPr>
          <p:cNvPr id="3" name="Marcador de contenido 2"/>
          <p:cNvSpPr>
            <a:spLocks noGrp="1"/>
          </p:cNvSpPr>
          <p:nvPr>
            <p:ph idx="1"/>
          </p:nvPr>
        </p:nvSpPr>
        <p:spPr>
          <a:xfrm>
            <a:off x="380999" y="998536"/>
            <a:ext cx="9248775" cy="5345113"/>
          </a:xfrm>
        </p:spPr>
        <p:txBody>
          <a:bodyPr/>
          <a:lstStyle/>
          <a:p>
            <a:pPr marL="0" indent="0">
              <a:buNone/>
            </a:pPr>
            <a:r>
              <a:rPr lang="es-ES" sz="1400" dirty="0">
                <a:solidFill>
                  <a:srgbClr val="00B050"/>
                </a:solidFill>
              </a:rPr>
              <a:t>B) VALORACIÓN DEL PROYECTO: (máx. 30 puntos en este apartado):</a:t>
            </a:r>
            <a:endParaRPr lang="es-ES_tradnl" sz="1400" dirty="0">
              <a:solidFill>
                <a:srgbClr val="00B050"/>
              </a:solidFill>
            </a:endParaRPr>
          </a:p>
          <a:p>
            <a:pPr marL="0" indent="0">
              <a:buNone/>
            </a:pPr>
            <a:endParaRPr lang="es-ES" sz="1400" dirty="0"/>
          </a:p>
          <a:p>
            <a:pPr marL="0" indent="0">
              <a:buNone/>
            </a:pPr>
            <a:endParaRPr lang="es-ES_tradnl" sz="1400" dirty="0"/>
          </a:p>
          <a:p>
            <a:pPr marL="0" indent="0">
              <a:buNone/>
            </a:pPr>
            <a:endParaRPr lang="es-ES" sz="1400" dirty="0"/>
          </a:p>
        </p:txBody>
      </p:sp>
      <p:sp>
        <p:nvSpPr>
          <p:cNvPr id="4" name="Marcador de pie de página 3"/>
          <p:cNvSpPr>
            <a:spLocks noGrp="1"/>
          </p:cNvSpPr>
          <p:nvPr>
            <p:ph type="ftr" sz="quarter" idx="10"/>
          </p:nvPr>
        </p:nvSpPr>
        <p:spPr/>
        <p:txBody>
          <a:bodyPr/>
          <a:lstStyle/>
          <a:p>
            <a:r>
              <a:rPr lang="es-ES" dirty="0"/>
              <a:t>Evaluación en convocatorias competitivas</a:t>
            </a:r>
          </a:p>
        </p:txBody>
      </p:sp>
      <p:pic>
        <p:nvPicPr>
          <p:cNvPr id="10" name="Imagen 9">
            <a:extLst>
              <a:ext uri="{FF2B5EF4-FFF2-40B4-BE49-F238E27FC236}">
                <a16:creationId xmlns:a16="http://schemas.microsoft.com/office/drawing/2014/main" id="{D196AC40-55E4-F90F-775D-7E4AD5A27F9C}"/>
              </a:ext>
            </a:extLst>
          </p:cNvPr>
          <p:cNvPicPr>
            <a:picLocks noChangeAspect="1"/>
          </p:cNvPicPr>
          <p:nvPr/>
        </p:nvPicPr>
        <p:blipFill>
          <a:blip r:embed="rId2"/>
          <a:stretch>
            <a:fillRect/>
          </a:stretch>
        </p:blipFill>
        <p:spPr>
          <a:xfrm>
            <a:off x="800100" y="1752600"/>
            <a:ext cx="8305800" cy="3352800"/>
          </a:xfrm>
          <a:prstGeom prst="rect">
            <a:avLst/>
          </a:prstGeom>
        </p:spPr>
      </p:pic>
    </p:spTree>
    <p:extLst>
      <p:ext uri="{BB962C8B-B14F-4D97-AF65-F5344CB8AC3E}">
        <p14:creationId xmlns:p14="http://schemas.microsoft.com/office/powerpoint/2010/main" val="68024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INFORME CIENTÍFICO TÉCNICO (MAXÍMO 50 PUNTOS)</a:t>
            </a:r>
            <a:endParaRPr lang="es-ES" dirty="0"/>
          </a:p>
        </p:txBody>
      </p:sp>
      <p:sp>
        <p:nvSpPr>
          <p:cNvPr id="3" name="Marcador de contenido 2"/>
          <p:cNvSpPr>
            <a:spLocks noGrp="1"/>
          </p:cNvSpPr>
          <p:nvPr>
            <p:ph idx="1"/>
          </p:nvPr>
        </p:nvSpPr>
        <p:spPr>
          <a:xfrm>
            <a:off x="380999" y="998536"/>
            <a:ext cx="9248775" cy="5345113"/>
          </a:xfrm>
        </p:spPr>
        <p:txBody>
          <a:bodyPr/>
          <a:lstStyle/>
          <a:p>
            <a:pPr marL="0" indent="0">
              <a:buNone/>
            </a:pPr>
            <a:r>
              <a:rPr lang="es-ES" sz="1400" dirty="0">
                <a:solidFill>
                  <a:srgbClr val="00B050"/>
                </a:solidFill>
              </a:rPr>
              <a:t>B) VALORACIÓN DEL PROYECTO: (máx. 30 puntos en este apartado):</a:t>
            </a:r>
            <a:endParaRPr lang="es-ES_tradnl" sz="1400" dirty="0">
              <a:solidFill>
                <a:srgbClr val="00B050"/>
              </a:solidFill>
            </a:endParaRPr>
          </a:p>
          <a:p>
            <a:pPr marL="0" indent="0">
              <a:buNone/>
            </a:pPr>
            <a:endParaRPr lang="es-ES" sz="1400" dirty="0"/>
          </a:p>
          <a:p>
            <a:pPr marL="0" indent="0">
              <a:buNone/>
            </a:pPr>
            <a:endParaRPr lang="es-ES_tradnl" sz="1400" dirty="0"/>
          </a:p>
          <a:p>
            <a:pPr marL="0" indent="0">
              <a:buNone/>
            </a:pPr>
            <a:endParaRPr lang="es-ES" sz="1400" dirty="0"/>
          </a:p>
        </p:txBody>
      </p:sp>
      <p:sp>
        <p:nvSpPr>
          <p:cNvPr id="4" name="Marcador de pie de página 3"/>
          <p:cNvSpPr>
            <a:spLocks noGrp="1"/>
          </p:cNvSpPr>
          <p:nvPr>
            <p:ph type="ftr" sz="quarter" idx="10"/>
          </p:nvPr>
        </p:nvSpPr>
        <p:spPr/>
        <p:txBody>
          <a:bodyPr/>
          <a:lstStyle/>
          <a:p>
            <a:r>
              <a:rPr lang="es-ES" dirty="0"/>
              <a:t>Evaluación en convocatorias competitivas</a:t>
            </a:r>
          </a:p>
        </p:txBody>
      </p:sp>
      <p:grpSp>
        <p:nvGrpSpPr>
          <p:cNvPr id="7" name="Grupo 6">
            <a:extLst>
              <a:ext uri="{FF2B5EF4-FFF2-40B4-BE49-F238E27FC236}">
                <a16:creationId xmlns:a16="http://schemas.microsoft.com/office/drawing/2014/main" id="{BCAAFD55-C5A9-9785-2103-2D2161B699CF}"/>
              </a:ext>
            </a:extLst>
          </p:cNvPr>
          <p:cNvGrpSpPr/>
          <p:nvPr/>
        </p:nvGrpSpPr>
        <p:grpSpPr>
          <a:xfrm>
            <a:off x="548053" y="1613343"/>
            <a:ext cx="8349760" cy="3930163"/>
            <a:chOff x="548053" y="1613343"/>
            <a:chExt cx="8349760" cy="3930163"/>
          </a:xfrm>
        </p:grpSpPr>
        <p:pic>
          <p:nvPicPr>
            <p:cNvPr id="11" name="Imagen 10">
              <a:extLst>
                <a:ext uri="{FF2B5EF4-FFF2-40B4-BE49-F238E27FC236}">
                  <a16:creationId xmlns:a16="http://schemas.microsoft.com/office/drawing/2014/main" id="{C22CD177-5CF8-3266-6766-14CF22B9E5FE}"/>
                </a:ext>
              </a:extLst>
            </p:cNvPr>
            <p:cNvPicPr>
              <a:picLocks noChangeAspect="1"/>
            </p:cNvPicPr>
            <p:nvPr/>
          </p:nvPicPr>
          <p:blipFill rotWithShape="1">
            <a:blip r:embed="rId2"/>
            <a:srcRect b="93357"/>
            <a:stretch/>
          </p:blipFill>
          <p:spPr>
            <a:xfrm>
              <a:off x="548053" y="1613343"/>
              <a:ext cx="8305800" cy="222738"/>
            </a:xfrm>
            <a:prstGeom prst="rect">
              <a:avLst/>
            </a:prstGeom>
          </p:spPr>
        </p:pic>
        <p:pic>
          <p:nvPicPr>
            <p:cNvPr id="6" name="Imagen 5">
              <a:extLst>
                <a:ext uri="{FF2B5EF4-FFF2-40B4-BE49-F238E27FC236}">
                  <a16:creationId xmlns:a16="http://schemas.microsoft.com/office/drawing/2014/main" id="{D9AA7E81-6648-BED9-56CC-D611884CAED3}"/>
                </a:ext>
              </a:extLst>
            </p:cNvPr>
            <p:cNvPicPr>
              <a:picLocks noChangeAspect="1"/>
            </p:cNvPicPr>
            <p:nvPr/>
          </p:nvPicPr>
          <p:blipFill>
            <a:blip r:embed="rId3"/>
            <a:stretch>
              <a:fillRect/>
            </a:stretch>
          </p:blipFill>
          <p:spPr>
            <a:xfrm>
              <a:off x="3121664" y="1613343"/>
              <a:ext cx="5776149" cy="3930163"/>
            </a:xfrm>
            <a:prstGeom prst="rect">
              <a:avLst/>
            </a:prstGeom>
          </p:spPr>
        </p:pic>
      </p:grpSp>
    </p:spTree>
    <p:extLst>
      <p:ext uri="{BB962C8B-B14F-4D97-AF65-F5344CB8AC3E}">
        <p14:creationId xmlns:p14="http://schemas.microsoft.com/office/powerpoint/2010/main" val="1168466340"/>
      </p:ext>
    </p:extLst>
  </p:cSld>
  <p:clrMapOvr>
    <a:masterClrMapping/>
  </p:clrMapOvr>
</p:sld>
</file>

<file path=ppt/theme/theme1.xml><?xml version="1.0" encoding="utf-8"?>
<a:theme xmlns:a="http://schemas.openxmlformats.org/drawingml/2006/main" name="Diseño predeterminado">
  <a:themeElements>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seño predeterminado">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0" tIns="0" rIns="0" bIns="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dirty="0" smtClean="0">
            <a:ln>
              <a:noFill/>
            </a:ln>
            <a:solidFill>
              <a:schemeClr val="bg2"/>
            </a:solidFill>
            <a:effectLst>
              <a:outerShdw blurRad="38100" dist="38100" dir="2700000" algn="tl">
                <a:srgbClr val="000000">
                  <a:alpha val="43137"/>
                </a:srgbClr>
              </a:outerShdw>
            </a:effectLst>
            <a:latin typeface="+mn-lt"/>
          </a:defRPr>
        </a:defPPr>
      </a:lstStyle>
    </a:spDef>
    <a:lnDef>
      <a:spPr bwMode="auto">
        <a:xfrm>
          <a:off x="0" y="0"/>
          <a:ext cx="1" cy="1"/>
        </a:xfrm>
        <a:custGeom>
          <a:avLst/>
          <a:gdLst/>
          <a:ahLst/>
          <a:cxnLst/>
          <a:rect l="0" t="0" r="0" b="0"/>
          <a:pathLst/>
        </a:custGeom>
        <a:solidFill>
          <a:srgbClr val="FFCC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0" tIns="0" rIns="0" bIns="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6000" b="0" i="0" u="none" strike="noStrike" cap="none" normalizeH="0" baseline="0" smtClean="0">
            <a:ln>
              <a:noFill/>
            </a:ln>
            <a:solidFill>
              <a:schemeClr val="bg2"/>
            </a:solidFill>
            <a:effectLst>
              <a:outerShdw blurRad="38100" dist="38100" dir="2700000" algn="tl">
                <a:srgbClr val="000000">
                  <a:alpha val="43137"/>
                </a:srgbClr>
              </a:outerShdw>
            </a:effectLst>
            <a:latin typeface="Arial" pitchFamily="34" charset="0"/>
          </a:defRPr>
        </a:defPPr>
      </a:lstStyle>
    </a:lnDef>
    <a:txDef>
      <a:spPr>
        <a:noFill/>
      </a:spPr>
      <a:bodyPr wrap="none" rtlCol="0">
        <a:spAutoFit/>
      </a:bodyPr>
      <a:lstStyle>
        <a:defPPr>
          <a:defRPr sz="2400" dirty="0" err="1" smtClean="0">
            <a:solidFill>
              <a:schemeClr val="tx1"/>
            </a:solidFill>
            <a:effectLst/>
            <a:latin typeface="+mn-lt"/>
          </a:defRPr>
        </a:defPPr>
      </a:lstStyle>
    </a:txDef>
  </a:objectDefaults>
  <a:extraClrSchemeLst>
    <a:extraClrScheme>
      <a:clrScheme name="Diseño predeterminad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13551</TotalTime>
  <Words>3039</Words>
  <Application>Microsoft Office PowerPoint</Application>
  <PresentationFormat>A4 (210 x 297 mm)</PresentationFormat>
  <Paragraphs>374</Paragraphs>
  <Slides>45</Slides>
  <Notes>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45</vt:i4>
      </vt:variant>
    </vt:vector>
  </HeadingPairs>
  <TitlesOfParts>
    <vt:vector size="53" baseType="lpstr">
      <vt:lpstr>Arial</vt:lpstr>
      <vt:lpstr>Calibri</vt:lpstr>
      <vt:lpstr>Source Sans Pro</vt:lpstr>
      <vt:lpstr>Times New Roman</vt:lpstr>
      <vt:lpstr>Trebuchet MS</vt:lpstr>
      <vt:lpstr>Wingdings</vt:lpstr>
      <vt:lpstr>»≥á˛</vt:lpstr>
      <vt:lpstr>Diseño predeterminado</vt:lpstr>
      <vt:lpstr>Evaluación en convocatorias competitivas</vt:lpstr>
      <vt:lpstr>Presentación de PowerPoint</vt:lpstr>
      <vt:lpstr>Presentación de PowerPoint</vt:lpstr>
      <vt:lpstr>El proceso de evaluación</vt:lpstr>
      <vt:lpstr>¿Quién evalúa?</vt:lpstr>
      <vt:lpstr>¿Qué evalúa?</vt:lpstr>
      <vt:lpstr>INFORME CIENTÍFICO TÉCNICO (MAXÍMO 50 PUNTOS)</vt:lpstr>
      <vt:lpstr>INFORME CIENTÍFICO TÉCNICO (MAXÍMO 50 PUNTOS)</vt:lpstr>
      <vt:lpstr>INFORME CIENTÍFICO TÉCNICO (MAXÍMO 50 PUNTOS)</vt:lpstr>
      <vt:lpstr>INFORME ESTRATÉGICO(MAXÍMO 50 PUNTOS)</vt:lpstr>
      <vt:lpstr>INFORME ESTRATÉGICO(MAXÍMO 50 PUNTOS)</vt:lpstr>
      <vt:lpstr>¿Qué evalúa?</vt:lpstr>
      <vt:lpstr>3.- EVALUACIÓN ESTRATÉGICA Y SINTEXIS</vt:lpstr>
      <vt:lpstr>3.- EVALUACIÓN ESTRATÉGICA Y SINTEXIS</vt:lpstr>
      <vt:lpstr>FILOSOFÍA, además de saber de lo que habla…</vt:lpstr>
      <vt:lpstr>Gob. Navarra</vt:lpstr>
      <vt:lpstr>Gob. Navarra</vt:lpstr>
      <vt:lpstr>Gob. Navarra</vt:lpstr>
      <vt:lpstr>Presentación de PowerPoint</vt:lpstr>
      <vt:lpstr>Orientando la escritura: consejos generales</vt:lpstr>
      <vt:lpstr>ORIENTANDO LA ESCRITURA:</vt:lpstr>
      <vt:lpstr>ORIENTANDO LA ESCRITURA: IP y equipo</vt:lpstr>
      <vt:lpstr>ORIENTANDO LA ESCRITURA: IP y equipo</vt:lpstr>
      <vt:lpstr>ORIENTANDO LA ESCRITURA: IP y equipo</vt:lpstr>
      <vt:lpstr>ORIENTANDO LA ESCRITURA: IP y equipo</vt:lpstr>
      <vt:lpstr>ORIENTANDO LA ESCRITURA: IP y equipo</vt:lpstr>
      <vt:lpstr>ORIENTANDO LA ESCRITURA: IP y equipo</vt:lpstr>
      <vt:lpstr>Describir el impacto de esas 10 publicaciones</vt:lpstr>
      <vt:lpstr>Los principales logros derivados de publicaciones</vt:lpstr>
      <vt:lpstr>Presentación de PowerPoint</vt:lpstr>
      <vt:lpstr>Presentación de PowerPoint</vt:lpstr>
      <vt:lpstr>Equipo investigador</vt:lpstr>
      <vt:lpstr>Equipo investigador</vt:lpstr>
      <vt:lpstr>Memoria, puntos clave</vt:lpstr>
      <vt:lpstr>Memoria, puntos clave</vt:lpstr>
      <vt:lpstr>Memoria, puntos clave</vt:lpstr>
      <vt:lpstr>Impacto</vt:lpstr>
      <vt:lpstr>Impacto</vt:lpstr>
      <vt:lpstr>Impacto</vt:lpstr>
      <vt:lpstr>Presentación de PowerPoint</vt:lpstr>
      <vt:lpstr>Presentación de PowerPoint</vt:lpstr>
      <vt:lpstr>Presentación de PowerPoint</vt:lpstr>
      <vt:lpstr>Resumen</vt:lpstr>
      <vt:lpstr>Presentación de PowerPoint</vt:lpstr>
      <vt:lpstr>Presentación de PowerPoint</vt:lpstr>
    </vt:vector>
  </TitlesOfParts>
  <Company>Nacom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Nacom</dc:creator>
  <cp:lastModifiedBy>Ibai Tamayo</cp:lastModifiedBy>
  <cp:revision>1023</cp:revision>
  <cp:lastPrinted>2023-03-10T13:33:58Z</cp:lastPrinted>
  <dcterms:created xsi:type="dcterms:W3CDTF">2003-11-17T00:23:47Z</dcterms:created>
  <dcterms:modified xsi:type="dcterms:W3CDTF">2024-04-23T16:33:37Z</dcterms:modified>
</cp:coreProperties>
</file>